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
  </p:notesMasterIdLst>
  <p:handoutMasterIdLst>
    <p:handoutMasterId r:id="rId48"/>
  </p:handoutMasterIdLst>
  <p:sldIdLst>
    <p:sldId id="322" r:id="rId3"/>
    <p:sldId id="423" r:id="rId4"/>
    <p:sldId id="427" r:id="rId5"/>
    <p:sldId id="497" r:id="rId6"/>
    <p:sldId id="329" r:id="rId7"/>
    <p:sldId id="425" r:id="rId9"/>
    <p:sldId id="333" r:id="rId10"/>
    <p:sldId id="355" r:id="rId11"/>
    <p:sldId id="336" r:id="rId12"/>
    <p:sldId id="428" r:id="rId13"/>
    <p:sldId id="362" r:id="rId14"/>
    <p:sldId id="283" r:id="rId15"/>
    <p:sldId id="426" r:id="rId16"/>
    <p:sldId id="431" r:id="rId17"/>
    <p:sldId id="434" r:id="rId18"/>
    <p:sldId id="432" r:id="rId19"/>
    <p:sldId id="369" r:id="rId20"/>
    <p:sldId id="435" r:id="rId21"/>
    <p:sldId id="436" r:id="rId22"/>
    <p:sldId id="372" r:id="rId23"/>
    <p:sldId id="376" r:id="rId24"/>
    <p:sldId id="377" r:id="rId25"/>
    <p:sldId id="378" r:id="rId26"/>
    <p:sldId id="437" r:id="rId27"/>
    <p:sldId id="382" r:id="rId28"/>
    <p:sldId id="405" r:id="rId29"/>
    <p:sldId id="475" r:id="rId30"/>
    <p:sldId id="476" r:id="rId31"/>
    <p:sldId id="474" r:id="rId32"/>
    <p:sldId id="438" r:id="rId33"/>
    <p:sldId id="479" r:id="rId34"/>
    <p:sldId id="478" r:id="rId35"/>
    <p:sldId id="480" r:id="rId36"/>
    <p:sldId id="481" r:id="rId37"/>
    <p:sldId id="482" r:id="rId38"/>
    <p:sldId id="483" r:id="rId39"/>
    <p:sldId id="484" r:id="rId40"/>
    <p:sldId id="485" r:id="rId41"/>
    <p:sldId id="486" r:id="rId42"/>
    <p:sldId id="489" r:id="rId43"/>
    <p:sldId id="490" r:id="rId44"/>
    <p:sldId id="492" r:id="rId45"/>
    <p:sldId id="494" r:id="rId46"/>
    <p:sldId id="270" r:id="rId47"/>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256E87A1-2834-4774-8E28-95D331624CA6}">
          <p14:sldIdLst/>
        </p14:section>
        <p14:section name="封面" id="{380F1441-FBFB-48A1-B03B-60B883E28EE7}">
          <p14:sldIdLst>
            <p14:sldId id="322"/>
            <p14:sldId id="423"/>
            <p14:sldId id="427"/>
            <p14:sldId id="497"/>
            <p14:sldId id="329"/>
            <p14:sldId id="425"/>
            <p14:sldId id="333"/>
            <p14:sldId id="355"/>
            <p14:sldId id="336"/>
            <p14:sldId id="428"/>
            <p14:sldId id="362"/>
            <p14:sldId id="283"/>
            <p14:sldId id="426"/>
            <p14:sldId id="431"/>
            <p14:sldId id="434"/>
            <p14:sldId id="432"/>
            <p14:sldId id="369"/>
            <p14:sldId id="435"/>
            <p14:sldId id="436"/>
            <p14:sldId id="372"/>
            <p14:sldId id="376"/>
            <p14:sldId id="377"/>
            <p14:sldId id="378"/>
            <p14:sldId id="437"/>
            <p14:sldId id="382"/>
            <p14:sldId id="405"/>
            <p14:sldId id="475"/>
            <p14:sldId id="476"/>
            <p14:sldId id="474"/>
            <p14:sldId id="438"/>
            <p14:sldId id="479"/>
            <p14:sldId id="478"/>
            <p14:sldId id="480"/>
            <p14:sldId id="481"/>
            <p14:sldId id="482"/>
            <p14:sldId id="483"/>
            <p14:sldId id="484"/>
            <p14:sldId id="485"/>
            <p14:sldId id="486"/>
            <p14:sldId id="489"/>
            <p14:sldId id="490"/>
            <p14:sldId id="492"/>
            <p14:sldId id="494"/>
            <p14:sldId id="270"/>
          </p14:sldIdLst>
        </p14:section>
        <p14:section name="目录" id="{D517B76A-CA64-B649-807D-8E29EA2839DA}">
          <p14:sldIdLst/>
        </p14:section>
        <p14:section name="节标题" id="{41C939D0-164B-440A-95CB-DE9E7296C1ED}">
          <p14:sldIdLst/>
        </p14:section>
        <p14:section name="内容页" id="{1F8F125F-01C4-1146-B25A-22C17BA09A99}">
          <p14:sldIdLst/>
        </p14:section>
        <p14:section name="结尾" id="{8B395627-23D2-4DAE-B0B4-80D401D86D2E}">
          <p14:sldIdLst/>
        </p14:section>
        <p14:section name="设计规范" id="{E06B4274-D9E7-44C6-BC37-D3AB94E9E3ED}">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T H" initials="CH" lastIdx="1" clrIdx="0"/>
  <p:cmAuthor id="2" name="杨思颖" initials="杨"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262626"/>
    <a:srgbClr val="7721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21" autoAdjust="0"/>
    <p:restoredTop sz="96405"/>
  </p:normalViewPr>
  <p:slideViewPr>
    <p:cSldViewPr snapToGrid="0" snapToObjects="1">
      <p:cViewPr>
        <p:scale>
          <a:sx n="150" d="100"/>
          <a:sy n="150" d="100"/>
        </p:scale>
        <p:origin x="900" y="39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gs" Target="tags/tag164.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Times New Roman" panose="02020603050405020304" charset="0"/>
              <a:ea typeface="宋体-简" panose="02010600040101010101" charset="-122"/>
              <a:cs typeface="Times New Roman" panose="020206030504050203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Times New Roman" panose="02020603050405020304" charset="0"/>
              </a:rPr>
            </a:fld>
            <a:endParaRPr lang="zh-CN" altLang="en-US">
              <a:cs typeface="Times New Roman" panose="020206030504050203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Times New Roman" panose="02020603050405020304" charset="0"/>
              <a:ea typeface="宋体-简" panose="02010600040101010101" charset="-122"/>
              <a:cs typeface="Times New Roman" panose="020206030504050203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Times New Roman" panose="02020603050405020304" charset="0"/>
              </a:rPr>
            </a:fld>
            <a:endParaRPr lang="zh-CN" altLang="en-US">
              <a:cs typeface="Times New Roman" panose="020206030504050203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简" panose="02010600040101010101" charset="-122"/>
                <a:ea typeface="宋体-简" panose="02010600040101010101" charset="-122"/>
                <a:cs typeface="Times New Roman" panose="02020603050405020304" charset="0"/>
              </a:defRPr>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简" panose="02010600040101010101" charset="-122"/>
                <a:ea typeface="宋体-简" panose="02010600040101010101" charset="-122"/>
                <a:cs typeface="Times New Roman" panose="02020603050405020304" charset="0"/>
              </a:defRPr>
            </a:lvl1pPr>
          </a:lstStyle>
          <a:p>
            <a:fld id="{DB0FC520-B601-2148-876B-009DD977CB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简" panose="02010600040101010101" charset="-122"/>
                <a:ea typeface="宋体-简" panose="02010600040101010101" charset="-122"/>
                <a:cs typeface="Times New Roman" panose="02020603050405020304" charset="0"/>
              </a:defRPr>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简" panose="02010600040101010101" charset="-122"/>
                <a:ea typeface="宋体-简" panose="02010600040101010101" charset="-122"/>
                <a:cs typeface="Times New Roman" panose="02020603050405020304" charset="0"/>
              </a:defRPr>
            </a:lvl1pPr>
          </a:lstStyle>
          <a:p>
            <a:fld id="{60355C49-7AB4-BB4D-BFDF-6A908836B90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简" panose="02010600040101010101" charset="-122"/>
        <a:ea typeface="宋体-简" panose="02010600040101010101" charset="-122"/>
        <a:cs typeface="Times New Roman" panose="02020603050405020304" charset="0"/>
      </a:defRPr>
    </a:lvl1pPr>
    <a:lvl2pPr marL="457200" algn="l" defTabSz="914400" rtl="0" eaLnBrk="1" latinLnBrk="0" hangingPunct="1">
      <a:defRPr sz="1200" kern="1200">
        <a:solidFill>
          <a:schemeClr val="tx1"/>
        </a:solidFill>
        <a:latin typeface="宋体-简" panose="02010600040101010101" charset="-122"/>
        <a:ea typeface="宋体-简" panose="02010600040101010101" charset="-122"/>
        <a:cs typeface="Times New Roman" panose="02020603050405020304" charset="0"/>
      </a:defRPr>
    </a:lvl2pPr>
    <a:lvl3pPr marL="914400" algn="l" defTabSz="914400" rtl="0" eaLnBrk="1" latinLnBrk="0" hangingPunct="1">
      <a:defRPr sz="1200" kern="1200">
        <a:solidFill>
          <a:schemeClr val="tx1"/>
        </a:solidFill>
        <a:latin typeface="宋体-简" panose="02010600040101010101" charset="-122"/>
        <a:ea typeface="宋体-简" panose="02010600040101010101" charset="-122"/>
        <a:cs typeface="Times New Roman" panose="02020603050405020304" charset="0"/>
      </a:defRPr>
    </a:lvl3pPr>
    <a:lvl4pPr marL="1371600" algn="l" defTabSz="914400" rtl="0" eaLnBrk="1" latinLnBrk="0" hangingPunct="1">
      <a:defRPr sz="1200" kern="1200">
        <a:solidFill>
          <a:schemeClr val="tx1"/>
        </a:solidFill>
        <a:latin typeface="宋体-简" panose="02010600040101010101" charset="-122"/>
        <a:ea typeface="宋体-简" panose="02010600040101010101" charset="-122"/>
        <a:cs typeface="Times New Roman" panose="02020603050405020304" charset="0"/>
      </a:defRPr>
    </a:lvl4pPr>
    <a:lvl5pPr marL="1828800" algn="l" defTabSz="914400" rtl="0" eaLnBrk="1" latinLnBrk="0" hangingPunct="1">
      <a:defRPr sz="1200" kern="1200">
        <a:solidFill>
          <a:schemeClr val="tx1"/>
        </a:solidFill>
        <a:latin typeface="宋体-简" panose="02010600040101010101" charset="-122"/>
        <a:ea typeface="宋体-简" panose="02010600040101010101" charset="-122"/>
        <a:cs typeface="Times New Roman" panose="020206030504050203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过文献调研、实地调研等多种途径收集山西省土壤有机质、氮磷钾、降雨、温度、地形及化肥投入等数据资料，作为本研究的数据基础。在此基础上，首先是摸清山西省有机质分布情况（第三章），通过描述性统计、半方差函数、克里格插值和地图分布可视化，梳理有机质含量以及其他土壤养分的时空分布情况。其次是理解可能的影响因素的时空分布情况（第四章），通过相关性分析、定性分析和可视化，理解土壤养分、地形、气候、植被和农资投入对于土壤有机质含量的影响。然后，通过更为深入的模型，挖掘各类因子对土壤有机质含量的影响（第五章）。构建多元线性回归和多种非线性模型，包括支持向量机、随机森林、XGBoost、LightGBM，并对模型进行调参和特征优化，成功地使用各类影响因子预测有机质含量。最终依据因子趋势和政策，设定未来十年后的情景，基于该情景对于有机质含量进行预测。最后，对本研究进行系统性地总结，分析不足并展望未来。</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7.emf"/><Relationship Id="rId3" Type="http://schemas.openxmlformats.org/officeDocument/2006/relationships/image" Target="../media/image9.emf"/><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0.jpeg"/><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9.emf"/><Relationship Id="rId3" Type="http://schemas.openxmlformats.org/officeDocument/2006/relationships/image" Target="../media/image30.jpe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6.emf"/><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9.emf"/><Relationship Id="rId4" Type="http://schemas.openxmlformats.org/officeDocument/2006/relationships/image" Target="../media/image2.emf"/><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image" Target="../media/image9.emf"/><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18.svg"/><Relationship Id="rId4" Type="http://schemas.openxmlformats.org/officeDocument/2006/relationships/image" Target="../media/image17.png"/><Relationship Id="rId3" Type="http://schemas.openxmlformats.org/officeDocument/2006/relationships/image" Target="../media/image9.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441264" y="3888699"/>
            <a:ext cx="5799600" cy="406400"/>
          </a:xfrm>
        </p:spPr>
        <p:txBody>
          <a:bodyPr anchor="ctr" anchorCtr="0">
            <a:noAutofit/>
          </a:bodyPr>
          <a:lstStyle>
            <a:lvl1pPr marL="0" indent="0" algn="l">
              <a:buNone/>
              <a:defRPr kumimoji="1" lang="zh-CN" altLang="en-US" sz="2000" kern="1200" dirty="0">
                <a:solidFill>
                  <a:schemeClr val="bg1"/>
                </a:solidFill>
                <a:effectLst>
                  <a:outerShdw blurRad="38100" dist="38100" dir="2700000" algn="tl">
                    <a:srgbClr val="000000">
                      <a:alpha val="43137"/>
                    </a:srgbClr>
                  </a:outerShdw>
                </a:effectLst>
                <a:latin typeface="宋体-简" panose="02010600040101010101" charset="-122"/>
                <a:ea typeface="宋体-简" panose="02010600040101010101" charset="-122"/>
                <a:cs typeface="Times New Roman" panose="020206030504050203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endParaRPr kumimoji="1" lang="zh-CN" altLang="en-US" dirty="0"/>
          </a:p>
        </p:txBody>
      </p:sp>
      <p:sp>
        <p:nvSpPr>
          <p:cNvPr id="4" name="日期占位符 3" hidden="1"/>
          <p:cNvSpPr>
            <a:spLocks noGrp="1"/>
          </p:cNvSpPr>
          <p:nvPr>
            <p:ph type="dt" sz="half" idx="10"/>
          </p:nvPr>
        </p:nvSpPr>
        <p:spPr/>
        <p:txBody>
          <a:bodyPr/>
          <a:lstStyle/>
          <a:p>
            <a:fld id="{668041D7-C0C8-B94A-8317-BF1D08024E63}" type="datetime1">
              <a:rPr kumimoji="1" lang="zh-CN" altLang="en-US" smtClean="0"/>
            </a:fld>
            <a:endParaRPr kumimoji="1" lang="zh-CN" altLang="en-US"/>
          </a:p>
        </p:txBody>
      </p:sp>
      <p:sp>
        <p:nvSpPr>
          <p:cNvPr id="5" name="页脚占位符 4" hidden="1"/>
          <p:cNvSpPr>
            <a:spLocks noGrp="1"/>
          </p:cNvSpPr>
          <p:nvPr>
            <p:ph type="ftr" sz="quarter" idx="11"/>
          </p:nvPr>
        </p:nvSpPr>
        <p:spPr/>
        <p:txBody>
          <a:bodyPr/>
          <a:lstStyle/>
          <a:p>
            <a:endParaRPr kumimoji="1" lang="zh-CN" altLang="en-US"/>
          </a:p>
        </p:txBody>
      </p:sp>
      <p:sp>
        <p:nvSpPr>
          <p:cNvPr id="6" name="灯片编号占位符 5" hidden="1"/>
          <p:cNvSpPr>
            <a:spLocks noGrp="1"/>
          </p:cNvSpPr>
          <p:nvPr>
            <p:ph type="sldNum" sz="quarter" idx="12"/>
          </p:nvPr>
        </p:nvSpPr>
        <p:spPr/>
        <p:txBody>
          <a:bodyPr/>
          <a:lstStyle/>
          <a:p>
            <a:fld id="{562DC770-FF79-6F43-8302-D9B49950C096}" type="slidenum">
              <a:rPr kumimoji="1" lang="zh-CN" altLang="en-US" smtClean="0"/>
            </a:fld>
            <a:endParaRPr kumimoji="1" lang="zh-CN" altLang="en-US"/>
          </a:p>
        </p:txBody>
      </p:sp>
      <p:pic>
        <p:nvPicPr>
          <p:cNvPr id="8" name="doubleline"/>
          <p:cNvPicPr>
            <a:picLocks noChangeAspect="1"/>
          </p:cNvPicPr>
          <p:nvPr userDrawn="1"/>
        </p:nvPicPr>
        <p:blipFill>
          <a:blip r:embed="rId3"/>
          <a:stretch>
            <a:fillRect/>
          </a:stretch>
        </p:blipFill>
        <p:spPr>
          <a:xfrm>
            <a:off x="1441264" y="3888699"/>
            <a:ext cx="5799600" cy="406400"/>
          </a:xfrm>
          <a:prstGeom prst="rect">
            <a:avLst/>
          </a:prstGeom>
        </p:spPr>
      </p:pic>
      <p:pic>
        <p:nvPicPr>
          <p:cNvPr id="10" name="triangle"/>
          <p:cNvPicPr>
            <a:picLocks noChangeAspect="1"/>
          </p:cNvPicPr>
          <p:nvPr userDrawn="1"/>
        </p:nvPicPr>
        <p:blipFill>
          <a:blip r:embed="rId4">
            <a:alphaModFix amt="86000"/>
          </a:blip>
          <a:srcRect/>
          <a:stretch>
            <a:fillRect/>
          </a:stretch>
        </p:blipFill>
        <p:spPr>
          <a:xfrm>
            <a:off x="882464" y="2721679"/>
            <a:ext cx="558800" cy="368300"/>
          </a:xfrm>
          <a:prstGeom prst="rect">
            <a:avLst/>
          </a:prstGeom>
          <a:effectLst>
            <a:outerShdw sx="1000" sy="1000" algn="ctr" rotWithShape="0">
              <a:srgbClr val="000000"/>
            </a:outerShdw>
          </a:effectLst>
        </p:spPr>
      </p:pic>
      <p:sp>
        <p:nvSpPr>
          <p:cNvPr id="2" name="标题 1"/>
          <p:cNvSpPr>
            <a:spLocks noGrp="1"/>
          </p:cNvSpPr>
          <p:nvPr>
            <p:ph type="ctrTitle" hasCustomPrompt="1"/>
          </p:nvPr>
        </p:nvSpPr>
        <p:spPr>
          <a:xfrm>
            <a:off x="1441264" y="2565345"/>
            <a:ext cx="5799600" cy="1324800"/>
          </a:xfrm>
        </p:spPr>
        <p:txBody>
          <a:bodyPr anchor="ctr" anchorCtr="0">
            <a:normAutofit/>
          </a:bodyPr>
          <a:lstStyle>
            <a:lvl1pPr marL="0" marR="0" indent="0" algn="l" defTabSz="914400" rtl="0" eaLnBrk="1" fontAlgn="auto" latinLnBrk="0" hangingPunct="1">
              <a:lnSpc>
                <a:spcPct val="90000"/>
              </a:lnSpc>
              <a:spcBef>
                <a:spcPct val="0"/>
              </a:spcBef>
              <a:spcAft>
                <a:spcPts val="0"/>
              </a:spcAft>
              <a:buClrTx/>
              <a:buSzTx/>
              <a:buFontTx/>
              <a:buNone/>
              <a:defRPr kumimoji="1" lang="zh-CN" altLang="en-US" sz="4000" b="1" kern="1200" dirty="0">
                <a:solidFill>
                  <a:schemeClr val="bg1"/>
                </a:solidFill>
                <a:effectLst>
                  <a:outerShdw blurRad="38100" dist="38100" dir="2700000" algn="tl">
                    <a:srgbClr val="000000">
                      <a:alpha val="43137"/>
                    </a:srgbClr>
                  </a:outerShdw>
                </a:effectLst>
                <a:latin typeface="宋体-简" panose="02010600040101010101" charset="-122"/>
                <a:ea typeface="宋体-简" panose="02010600040101010101" charset="-122"/>
                <a:cs typeface="Times New Roman" panose="02020603050405020304" charset="0"/>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1" lang="zh-CN" altLang="en-US" dirty="0"/>
              <a:t>单击此处编辑母版标题</a:t>
            </a:r>
            <a:br>
              <a:rPr kumimoji="1" lang="en-US" altLang="zh-CN" dirty="0"/>
            </a:br>
            <a:r>
              <a:rPr kumimoji="1" lang="zh-CN" altLang="en-US" sz="4000" b="1" dirty="0">
                <a:solidFill>
                  <a:schemeClr val="bg1"/>
                </a:solidFill>
                <a:latin typeface="微软雅黑" panose="020B0503020204020204" pitchFamily="34" charset="-122"/>
                <a:ea typeface="微软雅黑" panose="020B0503020204020204" pitchFamily="34" charset="-122"/>
              </a:rPr>
              <a:t>尽量回车保证标题为两行</a:t>
            </a:r>
            <a:endParaRPr kumimoji="1"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3_节标题">
    <p:bg>
      <p:bgPr>
        <a:solidFill>
          <a:schemeClr val="bg1"/>
        </a:solidFill>
        <a:effectLst/>
      </p:bgPr>
    </p:bg>
    <p:spTree>
      <p:nvGrpSpPr>
        <p:cNvPr id="1" name=""/>
        <p:cNvGrpSpPr/>
        <p:nvPr/>
      </p:nvGrpSpPr>
      <p:grpSpPr>
        <a:xfrm>
          <a:off x="0" y="0"/>
          <a:ext cx="0" cy="0"/>
          <a:chOff x="0" y="0"/>
          <a:chExt cx="0" cy="0"/>
        </a:xfrm>
      </p:grpSpPr>
      <p:pic>
        <p:nvPicPr>
          <p:cNvPr id="10" name="图片 9" descr="图片包含 桌子, 食物, 建筑, 前&#10;&#10;描述已自动生成"/>
          <p:cNvPicPr>
            <a:picLocks noChangeAspect="1"/>
          </p:cNvPicPr>
          <p:nvPr userDrawn="1"/>
        </p:nvPicPr>
        <p:blipFill>
          <a:blip r:embed="rId2"/>
          <a:stretch>
            <a:fillRect/>
          </a:stretch>
        </p:blipFill>
        <p:spPr>
          <a:xfrm>
            <a:off x="306" y="0"/>
            <a:ext cx="12191388" cy="6858000"/>
          </a:xfrm>
          <a:prstGeom prst="rect">
            <a:avLst/>
          </a:prstGeom>
        </p:spPr>
      </p:pic>
      <p:pic>
        <p:nvPicPr>
          <p:cNvPr id="15" name="图片 14" descr="图片包含 游戏机, 画, 钟表&#10;&#10;描述已自动生成"/>
          <p:cNvPicPr>
            <a:picLocks noChangeAspect="1"/>
          </p:cNvPicPr>
          <p:nvPr userDrawn="1"/>
        </p:nvPicPr>
        <p:blipFill rotWithShape="1">
          <a:blip r:embed="rId3"/>
          <a:srcRect l="13880" r="47917"/>
          <a:stretch>
            <a:fillRect/>
          </a:stretch>
        </p:blipFill>
        <p:spPr>
          <a:xfrm>
            <a:off x="-9525" y="-19050"/>
            <a:ext cx="5438775" cy="6933320"/>
          </a:xfrm>
          <a:prstGeom prst="rect">
            <a:avLst/>
          </a:prstGeom>
        </p:spPr>
      </p:pic>
      <p:sp>
        <p:nvSpPr>
          <p:cNvPr id="2" name="标题 1"/>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r>
              <a:rPr kumimoji="1" lang="zh-CN" altLang="en-US" dirty="0"/>
              <a:t>单击此处</a:t>
            </a:r>
            <a:br>
              <a:rPr kumimoji="1" lang="en-US" altLang="zh-CN" dirty="0"/>
            </a:br>
            <a:r>
              <a:rPr kumimoji="1" lang="zh-CN" altLang="en-US" dirty="0"/>
              <a:t>编辑标题样式</a:t>
            </a:r>
            <a:endParaRPr kumimoji="1" lang="zh-CN" altLang="en-US" dirty="0"/>
          </a:p>
        </p:txBody>
      </p:sp>
      <p:sp>
        <p:nvSpPr>
          <p:cNvPr id="3" name="文本占位符 2"/>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endParaRPr kumimoji="1" lang="zh-CN" altLang="en-US" dirty="0"/>
          </a:p>
        </p:txBody>
      </p:sp>
      <p:sp>
        <p:nvSpPr>
          <p:cNvPr id="7" name="矩形 6"/>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Times New Roman" panose="02020603050405020304" charset="0"/>
                <a:cs typeface="Times New Roman" panose="02020603050405020304" charset="0"/>
              </a:rPr>
              <a:t>0</a:t>
            </a:r>
            <a:r>
              <a:rPr lang="en-US" altLang="zh-CN" sz="7200" b="1" i="1" dirty="0">
                <a:solidFill>
                  <a:schemeClr val="tx1">
                    <a:lumMod val="75000"/>
                    <a:lumOff val="25000"/>
                  </a:schemeClr>
                </a:solidFill>
                <a:latin typeface="Times New Roman" panose="02020603050405020304" charset="0"/>
                <a:cs typeface="Times New Roman" panose="02020603050405020304" charset="0"/>
              </a:rPr>
              <a:t>3</a:t>
            </a:r>
            <a:r>
              <a:rPr lang="zh-CN" altLang="en-US" sz="7200" b="1" i="1" dirty="0">
                <a:solidFill>
                  <a:schemeClr val="tx1">
                    <a:lumMod val="75000"/>
                    <a:lumOff val="25000"/>
                  </a:schemeClr>
                </a:solidFill>
                <a:latin typeface="Times New Roman" panose="02020603050405020304" charset="0"/>
                <a:cs typeface="Times New Roman" panose="02020603050405020304" charset="0"/>
              </a:rPr>
              <a:t>.</a:t>
            </a:r>
            <a:endParaRPr lang="zh-CN" altLang="en-US" sz="7200" b="1" i="1" dirty="0">
              <a:solidFill>
                <a:schemeClr val="tx1">
                  <a:lumMod val="75000"/>
                  <a:lumOff val="25000"/>
                </a:schemeClr>
              </a:solidFill>
              <a:latin typeface="Times New Roman" panose="02020603050405020304" charset="0"/>
              <a:cs typeface="Times New Roman" panose="02020603050405020304" charset="0"/>
            </a:endParaRPr>
          </a:p>
        </p:txBody>
      </p:sp>
      <p:sp>
        <p:nvSpPr>
          <p:cNvPr id="9" name="灯片编号占位符 5"/>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0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658812"/>
            <a:ext cx="8564880" cy="587375"/>
          </a:xfrm>
        </p:spPr>
        <p:txBody>
          <a:bodyPr>
            <a:normAutofit/>
          </a:bodyPr>
          <a:lstStyle>
            <a:lvl1pPr>
              <a:defRPr sz="3000" b="1">
                <a:solidFill>
                  <a:srgbClr val="404040"/>
                </a:solidFill>
              </a:defRPr>
            </a:lvl1pPr>
          </a:lstStyle>
          <a:p>
            <a:r>
              <a:rPr kumimoji="1" lang="zh-CN" altLang="en-US" dirty="0"/>
              <a:t>单击此处编辑母版标题样式</a:t>
            </a:r>
            <a:endParaRPr kumimoji="1" lang="zh-CN" altLang="en-US" dirty="0"/>
          </a:p>
        </p:txBody>
      </p:sp>
      <p:sp>
        <p:nvSpPr>
          <p:cNvPr id="3" name="内容占位符 2"/>
          <p:cNvSpPr>
            <a:spLocks noGrp="1"/>
          </p:cNvSpPr>
          <p:nvPr>
            <p:ph idx="1"/>
          </p:nvPr>
        </p:nvSpPr>
        <p:spPr>
          <a:xfrm>
            <a:off x="1165860" y="1363981"/>
            <a:ext cx="97917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94E39B5B-A962-884D-B916-4D3FAEE48915}" type="datetime1">
              <a:rPr kumimoji="1" lang="zh-CN" altLang="en-US" smtClean="0"/>
            </a:fld>
            <a:endParaRPr kumimoji="1" lang="zh-CN" altLang="en-US"/>
          </a:p>
        </p:txBody>
      </p:sp>
      <p:pic>
        <p:nvPicPr>
          <p:cNvPr id="8" name="图片 7"/>
          <p:cNvPicPr>
            <a:picLocks noChangeAspect="1"/>
          </p:cNvPicPr>
          <p:nvPr userDrawn="1"/>
        </p:nvPicPr>
        <p:blipFill>
          <a:blip r:embed="rId3"/>
          <a:stretch>
            <a:fillRect/>
          </a:stretch>
        </p:blipFill>
        <p:spPr>
          <a:xfrm>
            <a:off x="4980211" y="6464208"/>
            <a:ext cx="2032000" cy="139700"/>
          </a:xfrm>
          <a:prstGeom prst="rect">
            <a:avLst/>
          </a:prstGeom>
        </p:spPr>
      </p:pic>
      <p:sp>
        <p:nvSpPr>
          <p:cNvPr id="9"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27760" y="1463041"/>
            <a:ext cx="6065520" cy="443484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94E39B5B-A962-884D-B916-4D3FAEE48915}" type="datetime1">
              <a:rPr kumimoji="1" lang="zh-CN" altLang="en-US" smtClean="0"/>
            </a:fld>
            <a:endParaRPr kumimoji="1" lang="zh-CN" altLang="en-US"/>
          </a:p>
        </p:txBody>
      </p:sp>
      <p:pic>
        <p:nvPicPr>
          <p:cNvPr id="8" name="图片 7"/>
          <p:cNvPicPr>
            <a:picLocks noChangeAspect="1"/>
          </p:cNvPicPr>
          <p:nvPr userDrawn="1"/>
        </p:nvPicPr>
        <p:blipFill>
          <a:blip r:embed="rId3"/>
          <a:stretch>
            <a:fillRect/>
          </a:stretch>
        </p:blipFill>
        <p:spPr>
          <a:xfrm>
            <a:off x="4980211" y="6464208"/>
            <a:ext cx="2032000" cy="139700"/>
          </a:xfrm>
          <a:prstGeom prst="rect">
            <a:avLst/>
          </a:prstGeom>
        </p:spPr>
      </p:pic>
      <p:sp>
        <p:nvSpPr>
          <p:cNvPr id="9"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10" name="标题 1"/>
          <p:cNvSpPr>
            <a:spLocks noGrp="1"/>
          </p:cNvSpPr>
          <p:nvPr>
            <p:ph type="title"/>
          </p:nvPr>
        </p:nvSpPr>
        <p:spPr>
          <a:xfrm>
            <a:off x="838200" y="658812"/>
            <a:ext cx="6583681" cy="587375"/>
          </a:xfrm>
        </p:spPr>
        <p:txBody>
          <a:bodyPr>
            <a:normAutofit/>
          </a:bodyPr>
          <a:lstStyle>
            <a:lvl1pPr>
              <a:defRPr sz="3000" b="1">
                <a:solidFill>
                  <a:srgbClr val="404040"/>
                </a:solidFill>
              </a:defRPr>
            </a:lvl1pPr>
          </a:lstStyle>
          <a:p>
            <a:r>
              <a:rPr kumimoji="1" lang="zh-CN" altLang="en-US" dirty="0"/>
              <a:t>单击此处编辑母版标题样式</a:t>
            </a:r>
            <a:endParaRPr kumimoji="1" lang="zh-CN" altLang="en-US" dirty="0"/>
          </a:p>
        </p:txBody>
      </p:sp>
      <p:sp>
        <p:nvSpPr>
          <p:cNvPr id="12" name="图片占位符 11"/>
          <p:cNvSpPr>
            <a:spLocks noGrp="1"/>
          </p:cNvSpPr>
          <p:nvPr>
            <p:ph type="pic" sz="quarter" idx="13"/>
          </p:nvPr>
        </p:nvSpPr>
        <p:spPr>
          <a:xfrm>
            <a:off x="7421881" y="990600"/>
            <a:ext cx="3749675" cy="4906963"/>
          </a:xfrm>
        </p:spPr>
        <p:txBody>
          <a:bodyPr/>
          <a:lstStyle/>
          <a:p>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_成员介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图片占位符 49"/>
          <p:cNvSpPr>
            <a:spLocks noGrp="1"/>
          </p:cNvSpPr>
          <p:nvPr>
            <p:ph type="pic" sz="quarter" idx="23"/>
          </p:nvPr>
        </p:nvSpPr>
        <p:spPr>
          <a:xfrm>
            <a:off x="1863725" y="1939925"/>
            <a:ext cx="1903413" cy="1903413"/>
          </a:xfrm>
          <a:prstGeom prst="ellipse">
            <a:avLst/>
          </a:prstGeom>
        </p:spPr>
        <p:txBody>
          <a:bodyPr/>
          <a:lstStyle/>
          <a:p>
            <a:endParaRPr lang="zh-CN" altLang="en-US"/>
          </a:p>
        </p:txBody>
      </p:sp>
      <p:sp>
        <p:nvSpPr>
          <p:cNvPr id="51" name="图片占位符 49"/>
          <p:cNvSpPr>
            <a:spLocks noGrp="1"/>
          </p:cNvSpPr>
          <p:nvPr>
            <p:ph type="pic" sz="quarter" idx="24"/>
          </p:nvPr>
        </p:nvSpPr>
        <p:spPr>
          <a:xfrm>
            <a:off x="5102783" y="1939539"/>
            <a:ext cx="1903413" cy="1903413"/>
          </a:xfrm>
          <a:prstGeom prst="ellipse">
            <a:avLst/>
          </a:prstGeom>
        </p:spPr>
        <p:txBody>
          <a:bodyPr/>
          <a:lstStyle/>
          <a:p>
            <a:endParaRPr lang="zh-CN" altLang="en-US"/>
          </a:p>
        </p:txBody>
      </p:sp>
      <p:sp>
        <p:nvSpPr>
          <p:cNvPr id="52" name="图片占位符 49"/>
          <p:cNvSpPr>
            <a:spLocks noGrp="1"/>
          </p:cNvSpPr>
          <p:nvPr>
            <p:ph type="pic" sz="quarter" idx="25"/>
          </p:nvPr>
        </p:nvSpPr>
        <p:spPr>
          <a:xfrm>
            <a:off x="8511279" y="1927776"/>
            <a:ext cx="1903413" cy="1903413"/>
          </a:xfrm>
          <a:prstGeom prst="ellipse">
            <a:avLst/>
          </a:prstGeom>
        </p:spPr>
        <p:txBody>
          <a:bodyPr/>
          <a:lstStyle/>
          <a:p>
            <a:endParaRPr lang="zh-CN" altLang="en-US"/>
          </a:p>
        </p:txBody>
      </p:sp>
      <p:sp>
        <p:nvSpPr>
          <p:cNvPr id="2" name="标题 1"/>
          <p:cNvSpPr>
            <a:spLocks noGrp="1"/>
          </p:cNvSpPr>
          <p:nvPr>
            <p:ph type="title" hasCustomPrompt="1"/>
          </p:nvPr>
        </p:nvSpPr>
        <p:spPr>
          <a:xfrm>
            <a:off x="1170211" y="254092"/>
            <a:ext cx="10515600" cy="1325563"/>
          </a:xfrm>
        </p:spPr>
        <p:txBody>
          <a:bodyPr>
            <a:normAutofit/>
          </a:bodyPr>
          <a:lstStyle>
            <a:lvl1pPr marL="0" marR="0" indent="0" algn="l" defTabSz="914400" rtl="0" eaLnBrk="1" fontAlgn="auto" latinLnBrk="0" hangingPunct="1">
              <a:lnSpc>
                <a:spcPct val="90000"/>
              </a:lnSpc>
              <a:spcBef>
                <a:spcPct val="0"/>
              </a:spcBef>
              <a:spcAft>
                <a:spcPts val="0"/>
              </a:spcAft>
              <a:buClrTx/>
              <a:buSzTx/>
              <a:buFontTx/>
              <a:buNone/>
              <a:defRPr kumimoji="1" lang="zh-CN" altLang="en-US" sz="3000" b="1" kern="1200" dirty="0">
                <a:solidFill>
                  <a:schemeClr val="bg1">
                    <a:lumMod val="95000"/>
                  </a:schemeClr>
                </a:solidFill>
                <a:latin typeface="PingFang SC Semibold" panose="020B0400000000000000" pitchFamily="34" charset="-122"/>
                <a:ea typeface="PingFang SC Semibold" panose="020B0400000000000000" pitchFamily="34" charset="-122"/>
                <a:cs typeface="Times New Roman" panose="02020603050405020304" charset="0"/>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1" lang="zh-CN" altLang="en-US" sz="3000" b="1" dirty="0">
                <a:solidFill>
                  <a:schemeClr val="bg1">
                    <a:lumMod val="95000"/>
                  </a:schemeClr>
                </a:solidFill>
                <a:latin typeface="PingFang SC Semibold" panose="020B0400000000000000" pitchFamily="34" charset="-122"/>
                <a:ea typeface="PingFang SC Semibold" panose="020B0400000000000000" pitchFamily="34" charset="-122"/>
              </a:rPr>
              <a:t>团队介绍 </a:t>
            </a:r>
            <a:r>
              <a:rPr kumimoji="1" lang="en-US" altLang="zh-CN" sz="3000" b="1" dirty="0">
                <a:solidFill>
                  <a:schemeClr val="bg1">
                    <a:lumMod val="95000"/>
                  </a:schemeClr>
                </a:solidFill>
                <a:latin typeface="PingFang SC Semibold" panose="020B0400000000000000" pitchFamily="34" charset="-122"/>
                <a:ea typeface="PingFang SC Semibold" panose="020B0400000000000000" pitchFamily="34" charset="-122"/>
              </a:rPr>
              <a:t>Team Introduction</a:t>
            </a:r>
            <a:endParaRPr kumimoji="1" lang="zh-CN" altLang="en-US" dirty="0"/>
          </a:p>
        </p:txBody>
      </p:sp>
      <p:sp>
        <p:nvSpPr>
          <p:cNvPr id="3" name="日期占位符 2"/>
          <p:cNvSpPr>
            <a:spLocks noGrp="1"/>
          </p:cNvSpPr>
          <p:nvPr>
            <p:ph type="dt" sz="half" idx="10"/>
          </p:nvPr>
        </p:nvSpPr>
        <p:spPr/>
        <p:txBody>
          <a:bodyPr/>
          <a:lstStyle/>
          <a:p>
            <a:fld id="{F2843113-99F0-E94F-B43B-C597B50D8210}" type="datetime1">
              <a:rPr kumimoji="1" lang="zh-CN" altLang="en-US" smtClean="0"/>
            </a:fld>
            <a:endParaRPr kumimoji="1" lang="zh-CN" altLang="en-US"/>
          </a:p>
        </p:txBody>
      </p:sp>
      <p:pic>
        <p:nvPicPr>
          <p:cNvPr id="6" name="图片 5"/>
          <p:cNvPicPr>
            <a:picLocks noChangeAspect="1"/>
          </p:cNvPicPr>
          <p:nvPr userDrawn="1"/>
        </p:nvPicPr>
        <p:blipFill>
          <a:blip r:embed="rId3"/>
          <a:stretch>
            <a:fillRect/>
          </a:stretch>
        </p:blipFill>
        <p:spPr>
          <a:xfrm>
            <a:off x="4980211" y="6464208"/>
            <a:ext cx="2032000" cy="139700"/>
          </a:xfrm>
          <a:prstGeom prst="rect">
            <a:avLst/>
          </a:prstGeom>
        </p:spPr>
      </p:pic>
      <p:sp>
        <p:nvSpPr>
          <p:cNvPr id="7"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pic>
        <p:nvPicPr>
          <p:cNvPr id="30" name="图片 29"/>
          <p:cNvPicPr>
            <a:picLocks noChangeAspect="1"/>
          </p:cNvPicPr>
          <p:nvPr userDrawn="1"/>
        </p:nvPicPr>
        <p:blipFill>
          <a:blip r:embed="rId4"/>
          <a:stretch>
            <a:fillRect/>
          </a:stretch>
        </p:blipFill>
        <p:spPr>
          <a:xfrm>
            <a:off x="2732560" y="4140944"/>
            <a:ext cx="165100" cy="76200"/>
          </a:xfrm>
          <a:prstGeom prst="rect">
            <a:avLst/>
          </a:prstGeom>
        </p:spPr>
      </p:pic>
      <p:pic>
        <p:nvPicPr>
          <p:cNvPr id="31" name="图片 30"/>
          <p:cNvPicPr>
            <a:picLocks noChangeAspect="1"/>
          </p:cNvPicPr>
          <p:nvPr userDrawn="1"/>
        </p:nvPicPr>
        <p:blipFill>
          <a:blip r:embed="rId4"/>
          <a:stretch>
            <a:fillRect/>
          </a:stretch>
        </p:blipFill>
        <p:spPr>
          <a:xfrm>
            <a:off x="5962648" y="4140944"/>
            <a:ext cx="165100" cy="76200"/>
          </a:xfrm>
          <a:prstGeom prst="rect">
            <a:avLst/>
          </a:prstGeom>
        </p:spPr>
      </p:pic>
      <p:pic>
        <p:nvPicPr>
          <p:cNvPr id="32" name="图片 31"/>
          <p:cNvPicPr>
            <a:picLocks noChangeAspect="1"/>
          </p:cNvPicPr>
          <p:nvPr userDrawn="1"/>
        </p:nvPicPr>
        <p:blipFill>
          <a:blip r:embed="rId4"/>
          <a:stretch>
            <a:fillRect/>
          </a:stretch>
        </p:blipFill>
        <p:spPr>
          <a:xfrm>
            <a:off x="9406492" y="4140944"/>
            <a:ext cx="165100" cy="76200"/>
          </a:xfrm>
          <a:prstGeom prst="rect">
            <a:avLst/>
          </a:prstGeom>
        </p:spPr>
      </p:pic>
      <p:sp>
        <p:nvSpPr>
          <p:cNvPr id="38" name="文本占位符 36"/>
          <p:cNvSpPr>
            <a:spLocks noGrp="1"/>
          </p:cNvSpPr>
          <p:nvPr>
            <p:ph type="body" sz="quarter" idx="14" hasCustomPrompt="1"/>
          </p:nvPr>
        </p:nvSpPr>
        <p:spPr>
          <a:xfrm>
            <a:off x="2376000"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代用名</a:t>
            </a:r>
            <a:endParaRPr lang="zh-CN" altLang="en-US" dirty="0"/>
          </a:p>
        </p:txBody>
      </p:sp>
      <p:sp>
        <p:nvSpPr>
          <p:cNvPr id="40" name="文本占位符 39"/>
          <p:cNvSpPr>
            <a:spLocks noGrp="1"/>
          </p:cNvSpPr>
          <p:nvPr>
            <p:ph type="body" sz="quarter" idx="15" hasCustomPrompt="1"/>
          </p:nvPr>
        </p:nvSpPr>
        <p:spPr>
          <a:xfrm>
            <a:off x="1533600"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defRPr kumimoji="1" lang="zh-CN" altLang="en-US" sz="1400"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单击此处编辑详细人物介绍内容单击此处编辑详细人物介绍内容</a:t>
            </a:r>
            <a:endParaRPr lang="zh-CN" altLang="en-US" dirty="0"/>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zh-CN" altLang="en-US" dirty="0"/>
              <a:t>单击此处编辑详细人物介绍内容</a:t>
            </a:r>
            <a:endParaRPr lang="zh-CN" altLang="en-US" dirty="0"/>
          </a:p>
        </p:txBody>
      </p:sp>
      <p:sp>
        <p:nvSpPr>
          <p:cNvPr id="42" name="文本占位符 41"/>
          <p:cNvSpPr>
            <a:spLocks noGrp="1"/>
          </p:cNvSpPr>
          <p:nvPr>
            <p:ph type="body" sz="quarter" idx="16" hasCustomPrompt="1"/>
          </p:nvPr>
        </p:nvSpPr>
        <p:spPr>
          <a:xfrm>
            <a:off x="2530800"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职位</a:t>
            </a:r>
            <a:endParaRPr lang="zh-CN" altLang="en-US" dirty="0"/>
          </a:p>
        </p:txBody>
      </p:sp>
      <p:sp>
        <p:nvSpPr>
          <p:cNvPr id="43" name="文本占位符 36"/>
          <p:cNvSpPr>
            <a:spLocks noGrp="1"/>
          </p:cNvSpPr>
          <p:nvPr>
            <p:ph type="body" sz="quarter" idx="17" hasCustomPrompt="1"/>
          </p:nvPr>
        </p:nvSpPr>
        <p:spPr>
          <a:xfrm>
            <a:off x="5711896"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代用名</a:t>
            </a:r>
            <a:endParaRPr lang="zh-CN" altLang="en-US" dirty="0"/>
          </a:p>
        </p:txBody>
      </p:sp>
      <p:sp>
        <p:nvSpPr>
          <p:cNvPr id="44" name="文本占位符 39"/>
          <p:cNvSpPr>
            <a:spLocks noGrp="1"/>
          </p:cNvSpPr>
          <p:nvPr>
            <p:ph type="body" sz="quarter" idx="18" hasCustomPrompt="1"/>
          </p:nvPr>
        </p:nvSpPr>
        <p:spPr>
          <a:xfrm>
            <a:off x="4869496"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defRPr kumimoji="1" lang="zh-CN" altLang="en-US" sz="1400"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单击此处编辑详细人物介绍内容单击此处编辑详细人物介绍内容</a:t>
            </a:r>
            <a:endParaRPr lang="zh-CN" altLang="en-US" dirty="0"/>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zh-CN" altLang="en-US" dirty="0"/>
              <a:t>单击此处编辑详细人物介绍内容</a:t>
            </a:r>
            <a:endParaRPr lang="zh-CN" altLang="en-US" dirty="0"/>
          </a:p>
        </p:txBody>
      </p:sp>
      <p:sp>
        <p:nvSpPr>
          <p:cNvPr id="45" name="文本占位符 41"/>
          <p:cNvSpPr>
            <a:spLocks noGrp="1"/>
          </p:cNvSpPr>
          <p:nvPr>
            <p:ph type="body" sz="quarter" idx="19" hasCustomPrompt="1"/>
          </p:nvPr>
        </p:nvSpPr>
        <p:spPr>
          <a:xfrm>
            <a:off x="5866696"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职位</a:t>
            </a:r>
            <a:endParaRPr lang="zh-CN" altLang="en-US" dirty="0"/>
          </a:p>
        </p:txBody>
      </p:sp>
      <p:sp>
        <p:nvSpPr>
          <p:cNvPr id="46" name="文本占位符 36"/>
          <p:cNvSpPr>
            <a:spLocks noGrp="1"/>
          </p:cNvSpPr>
          <p:nvPr>
            <p:ph type="body" sz="quarter" idx="20" hasCustomPrompt="1"/>
          </p:nvPr>
        </p:nvSpPr>
        <p:spPr>
          <a:xfrm>
            <a:off x="9047792"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代用名</a:t>
            </a:r>
            <a:endParaRPr lang="zh-CN" altLang="en-US" dirty="0"/>
          </a:p>
        </p:txBody>
      </p:sp>
      <p:sp>
        <p:nvSpPr>
          <p:cNvPr id="47" name="文本占位符 39"/>
          <p:cNvSpPr>
            <a:spLocks noGrp="1"/>
          </p:cNvSpPr>
          <p:nvPr>
            <p:ph type="body" sz="quarter" idx="21" hasCustomPrompt="1"/>
          </p:nvPr>
        </p:nvSpPr>
        <p:spPr>
          <a:xfrm>
            <a:off x="8205392"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defRPr kumimoji="1" lang="zh-CN" altLang="en-US" sz="1400"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单击此处编辑详细人物介绍内容单击此处编辑详细人物介绍内容</a:t>
            </a:r>
            <a:endParaRPr lang="zh-CN" altLang="en-US" dirty="0"/>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defRPr/>
            </a:pPr>
            <a:r>
              <a:rPr lang="zh-CN" altLang="en-US" dirty="0"/>
              <a:t>单击此处编辑详细人物介绍内容</a:t>
            </a:r>
            <a:endParaRPr lang="zh-CN" altLang="en-US" dirty="0"/>
          </a:p>
        </p:txBody>
      </p:sp>
      <p:sp>
        <p:nvSpPr>
          <p:cNvPr id="48" name="文本占位符 41"/>
          <p:cNvSpPr>
            <a:spLocks noGrp="1"/>
          </p:cNvSpPr>
          <p:nvPr>
            <p:ph type="body" sz="quarter" idx="22" hasCustomPrompt="1"/>
          </p:nvPr>
        </p:nvSpPr>
        <p:spPr>
          <a:xfrm>
            <a:off x="9202592"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职位</a:t>
            </a:r>
            <a:endParaRPr lang="zh-CN" alt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695700" y="0"/>
            <a:ext cx="84963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grpSp>
        <p:nvGrpSpPr>
          <p:cNvPr id="14" name="组合 13"/>
          <p:cNvGrpSpPr/>
          <p:nvPr userDrawn="1"/>
        </p:nvGrpSpPr>
        <p:grpSpPr>
          <a:xfrm>
            <a:off x="182563" y="3708418"/>
            <a:ext cx="3323559" cy="369332"/>
            <a:chOff x="182563" y="3708418"/>
            <a:chExt cx="3323559" cy="369332"/>
          </a:xfrm>
        </p:grpSpPr>
        <p:pic>
          <p:nvPicPr>
            <p:cNvPr id="11" name="图片 10"/>
            <p:cNvPicPr>
              <a:picLocks noChangeAspect="1"/>
            </p:cNvPicPr>
            <p:nvPr userDrawn="1"/>
          </p:nvPicPr>
          <p:blipFill>
            <a:blip r:embed="rId3"/>
            <a:stretch>
              <a:fillRect/>
            </a:stretch>
          </p:blipFill>
          <p:spPr>
            <a:xfrm>
              <a:off x="182563" y="3708418"/>
              <a:ext cx="1619379" cy="369332"/>
            </a:xfrm>
            <a:prstGeom prst="rect">
              <a:avLst/>
            </a:prstGeom>
          </p:spPr>
        </p:pic>
        <p:pic>
          <p:nvPicPr>
            <p:cNvPr id="12" name="图片 11"/>
            <p:cNvPicPr>
              <a:picLocks noChangeAspect="1"/>
            </p:cNvPicPr>
            <p:nvPr userDrawn="1"/>
          </p:nvPicPr>
          <p:blipFill>
            <a:blip r:embed="rId3"/>
            <a:stretch>
              <a:fillRect/>
            </a:stretch>
          </p:blipFill>
          <p:spPr>
            <a:xfrm>
              <a:off x="1153384" y="3708418"/>
              <a:ext cx="1619379" cy="369332"/>
            </a:xfrm>
            <a:prstGeom prst="rect">
              <a:avLst/>
            </a:prstGeom>
          </p:spPr>
        </p:pic>
        <p:pic>
          <p:nvPicPr>
            <p:cNvPr id="13" name="图片 12"/>
            <p:cNvPicPr>
              <a:picLocks noChangeAspect="1"/>
            </p:cNvPicPr>
            <p:nvPr userDrawn="1"/>
          </p:nvPicPr>
          <p:blipFill>
            <a:blip r:embed="rId3"/>
            <a:stretch>
              <a:fillRect/>
            </a:stretch>
          </p:blipFill>
          <p:spPr>
            <a:xfrm>
              <a:off x="1886743" y="3708418"/>
              <a:ext cx="1619379" cy="369332"/>
            </a:xfrm>
            <a:prstGeom prst="rect">
              <a:avLst/>
            </a:prstGeom>
          </p:spPr>
        </p:pic>
      </p:grpSp>
      <p:sp>
        <p:nvSpPr>
          <p:cNvPr id="2" name="标题 1"/>
          <p:cNvSpPr>
            <a:spLocks noGrp="1"/>
          </p:cNvSpPr>
          <p:nvPr>
            <p:ph type="title"/>
          </p:nvPr>
        </p:nvSpPr>
        <p:spPr>
          <a:xfrm>
            <a:off x="182563" y="2095500"/>
            <a:ext cx="3313111" cy="1600200"/>
          </a:xfrm>
        </p:spPr>
        <p:txBody>
          <a:bodyPr anchor="b">
            <a:normAutofit/>
          </a:bodyPr>
          <a:lstStyle>
            <a:lvl1pPr algn="ctr">
              <a:defRPr sz="3200" b="1">
                <a:solidFill>
                  <a:schemeClr val="bg1"/>
                </a:solidFill>
              </a:defRPr>
            </a:lvl1pPr>
          </a:lstStyle>
          <a:p>
            <a:r>
              <a:rPr kumimoji="1" lang="zh-CN" altLang="en-US" dirty="0"/>
              <a:t>单击此处编辑母版标题样式</a:t>
            </a:r>
            <a:endParaRPr kumimoji="1" lang="zh-CN" altLang="en-US" dirty="0"/>
          </a:p>
        </p:txBody>
      </p:sp>
      <p:sp>
        <p:nvSpPr>
          <p:cNvPr id="4" name="文本占位符 3"/>
          <p:cNvSpPr>
            <a:spLocks noGrp="1"/>
          </p:cNvSpPr>
          <p:nvPr>
            <p:ph type="body" sz="half" idx="2" hasCustomPrompt="1"/>
          </p:nvPr>
        </p:nvSpPr>
        <p:spPr>
          <a:xfrm>
            <a:off x="182563" y="3724275"/>
            <a:ext cx="3313111" cy="365125"/>
          </a:xfrm>
        </p:spPr>
        <p:txBody>
          <a:bodyPr>
            <a:no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单击此处编辑文本样式</a:t>
            </a:r>
            <a:endParaRPr kumimoji="1" lang="zh-CN" altLang="en-US" dirty="0"/>
          </a:p>
        </p:txBody>
      </p:sp>
      <p:sp>
        <p:nvSpPr>
          <p:cNvPr id="5" name="日期占位符 4"/>
          <p:cNvSpPr>
            <a:spLocks noGrp="1"/>
          </p:cNvSpPr>
          <p:nvPr>
            <p:ph type="dt" sz="half" idx="10"/>
          </p:nvPr>
        </p:nvSpPr>
        <p:spPr/>
        <p:txBody>
          <a:bodyPr/>
          <a:lstStyle/>
          <a:p>
            <a:fld id="{30A641A3-6D39-F940-B66C-A887D1678868}" type="datetime1">
              <a:rPr kumimoji="1" lang="zh-CN" altLang="en-US" smtClean="0"/>
            </a:fld>
            <a:endParaRPr kumimoji="1" lang="zh-CN" altLang="en-US"/>
          </a:p>
        </p:txBody>
      </p:sp>
      <p:sp>
        <p:nvSpPr>
          <p:cNvPr id="8" name="灯片编号占位符 5"/>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pic>
        <p:nvPicPr>
          <p:cNvPr id="10" name="图片 9"/>
          <p:cNvPicPr>
            <a:picLocks noChangeAspect="1"/>
          </p:cNvPicPr>
          <p:nvPr userDrawn="1"/>
        </p:nvPicPr>
        <p:blipFill>
          <a:blip r:embed="rId4"/>
          <a:stretch>
            <a:fillRect/>
          </a:stretch>
        </p:blipFill>
        <p:spPr>
          <a:xfrm>
            <a:off x="823118" y="6200793"/>
            <a:ext cx="2032000" cy="139700"/>
          </a:xfrm>
          <a:prstGeom prst="rect">
            <a:avLst/>
          </a:prstGeom>
        </p:spPr>
      </p:pic>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混排">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11200" y="651600"/>
            <a:ext cx="5613714" cy="554400"/>
          </a:xfrm>
        </p:spPr>
        <p:txBody>
          <a:bodyPr>
            <a:normAutofit/>
          </a:bodyPr>
          <a:lstStyle>
            <a:lvl1pPr>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kumimoji="1" lang="zh-CN" altLang="en-US" dirty="0"/>
              <a:t>单击此处编辑母版标题样式</a:t>
            </a:r>
            <a:endParaRPr kumimoji="1" lang="zh-CN" altLang="en-US" dirty="0"/>
          </a:p>
        </p:txBody>
      </p:sp>
      <p:sp>
        <p:nvSpPr>
          <p:cNvPr id="3" name="内容占位符 2"/>
          <p:cNvSpPr>
            <a:spLocks noGrp="1"/>
          </p:cNvSpPr>
          <p:nvPr>
            <p:ph sz="half" idx="1"/>
          </p:nvPr>
        </p:nvSpPr>
        <p:spPr>
          <a:xfrm>
            <a:off x="1411200" y="1335314"/>
            <a:ext cx="5613714" cy="1872343"/>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内容占位符 3"/>
          <p:cNvSpPr>
            <a:spLocks noGrp="1"/>
          </p:cNvSpPr>
          <p:nvPr>
            <p:ph sz="half" idx="2"/>
          </p:nvPr>
        </p:nvSpPr>
        <p:spPr>
          <a:xfrm>
            <a:off x="7024914" y="651600"/>
            <a:ext cx="4328886" cy="5400721"/>
          </a:xfrm>
        </p:spPr>
        <p:txBody>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5" name="日期占位符 4"/>
          <p:cNvSpPr>
            <a:spLocks noGrp="1"/>
          </p:cNvSpPr>
          <p:nvPr>
            <p:ph type="dt" sz="half" idx="10"/>
          </p:nvPr>
        </p:nvSpPr>
        <p:spPr/>
        <p:txBody>
          <a:bodyPr/>
          <a:lstStyle/>
          <a:p>
            <a:fld id="{5FCA8034-5D67-F54D-A7F5-BFC321FAE862}" type="datetime1">
              <a:rPr kumimoji="1" lang="zh-CN" altLang="en-US" smtClean="0"/>
            </a:fld>
            <a:endParaRPr kumimoji="1" lang="zh-CN" altLang="en-US"/>
          </a:p>
        </p:txBody>
      </p:sp>
      <p:sp>
        <p:nvSpPr>
          <p:cNvPr id="10" name="图片占位符 9"/>
          <p:cNvSpPr>
            <a:spLocks noGrp="1"/>
          </p:cNvSpPr>
          <p:nvPr>
            <p:ph type="pic" sz="quarter" idx="13"/>
          </p:nvPr>
        </p:nvSpPr>
        <p:spPr>
          <a:xfrm>
            <a:off x="1055687" y="3429771"/>
            <a:ext cx="5040313" cy="2622550"/>
          </a:xfrm>
        </p:spPr>
        <p:txBody>
          <a:bodyPr/>
          <a:lstStyle/>
          <a:p>
            <a:endParaRPr lang="zh-CN" altLang="en-US"/>
          </a:p>
        </p:txBody>
      </p:sp>
      <p:pic>
        <p:nvPicPr>
          <p:cNvPr id="11" name="图片 10"/>
          <p:cNvPicPr>
            <a:picLocks noChangeAspect="1"/>
          </p:cNvPicPr>
          <p:nvPr userDrawn="1"/>
        </p:nvPicPr>
        <p:blipFill>
          <a:blip r:embed="rId3"/>
          <a:stretch>
            <a:fillRect/>
          </a:stretch>
        </p:blipFill>
        <p:spPr>
          <a:xfrm>
            <a:off x="4980211" y="6464208"/>
            <a:ext cx="2032000" cy="139700"/>
          </a:xfrm>
          <a:prstGeom prst="rect">
            <a:avLst/>
          </a:prstGeom>
        </p:spPr>
      </p:pic>
      <p:sp>
        <p:nvSpPr>
          <p:cNvPr id="12"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多图排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11511" y="772847"/>
            <a:ext cx="9368978" cy="758776"/>
          </a:xfrm>
        </p:spPr>
        <p:txBody>
          <a:bodyPr>
            <a:normAutofit/>
          </a:bodyPr>
          <a:lstStyle>
            <a:lvl1pPr marL="0" algn="l" defTabSz="914400" rtl="0" eaLnBrk="1" latinLnBrk="0" hangingPunct="1">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kumimoji="1" lang="zh-CN" altLang="en-US" dirty="0"/>
              <a:t>单击此处编辑母版标题样式</a:t>
            </a:r>
            <a:endParaRPr kumimoji="1" lang="zh-CN" altLang="en-US" dirty="0"/>
          </a:p>
        </p:txBody>
      </p:sp>
      <p:sp>
        <p:nvSpPr>
          <p:cNvPr id="7" name="日期占位符 6"/>
          <p:cNvSpPr>
            <a:spLocks noGrp="1"/>
          </p:cNvSpPr>
          <p:nvPr>
            <p:ph type="dt" sz="half" idx="10"/>
          </p:nvPr>
        </p:nvSpPr>
        <p:spPr/>
        <p:txBody>
          <a:bodyPr/>
          <a:lstStyle/>
          <a:p>
            <a:fld id="{AB3C93AF-CC2D-5C4B-B4E7-44AD3337F2AE}" type="datetime1">
              <a:rPr kumimoji="1" lang="zh-CN" altLang="en-US" smtClean="0"/>
            </a:fld>
            <a:endParaRPr kumimoji="1" lang="zh-CN" altLang="en-US"/>
          </a:p>
        </p:txBody>
      </p:sp>
      <p:sp>
        <p:nvSpPr>
          <p:cNvPr id="12" name="内容占位符 11"/>
          <p:cNvSpPr>
            <a:spLocks noGrp="1"/>
          </p:cNvSpPr>
          <p:nvPr>
            <p:ph sz="quarter" idx="13"/>
          </p:nvPr>
        </p:nvSpPr>
        <p:spPr>
          <a:xfrm>
            <a:off x="1411287" y="1668463"/>
            <a:ext cx="9369201" cy="1074738"/>
          </a:xfrm>
        </p:spPr>
        <p:txBody>
          <a:bodyPr>
            <a:normAutofit/>
          </a:bodyPr>
          <a:lstStyle>
            <a:lvl1pPr marL="0" indent="0">
              <a:buNone/>
              <a:defRPr sz="2400"/>
            </a:lvl1pPr>
            <a:lvl2pPr marL="457200" indent="0">
              <a:buNone/>
              <a:defRPr sz="2000"/>
            </a:lvl2pPr>
            <a:lvl3pPr marL="914400" indent="0">
              <a:buNone/>
              <a:defRPr/>
            </a:lvl3pPr>
          </a:lstStyle>
          <a:p>
            <a:pPr lvl="0"/>
            <a:r>
              <a:rPr lang="zh-CN" altLang="en-US" dirty="0"/>
              <a:t>单击此处编辑母版文本样式</a:t>
            </a:r>
            <a:endParaRPr lang="zh-CN" altLang="en-US" dirty="0"/>
          </a:p>
          <a:p>
            <a:pPr lvl="1"/>
            <a:r>
              <a:rPr lang="zh-CN" altLang="en-US" dirty="0"/>
              <a:t>二级</a:t>
            </a:r>
            <a:endParaRPr lang="zh-CN" altLang="en-US" dirty="0"/>
          </a:p>
        </p:txBody>
      </p:sp>
      <p:pic>
        <p:nvPicPr>
          <p:cNvPr id="13" name="图片 12"/>
          <p:cNvPicPr>
            <a:picLocks noChangeAspect="1"/>
          </p:cNvPicPr>
          <p:nvPr userDrawn="1"/>
        </p:nvPicPr>
        <p:blipFill>
          <a:blip r:embed="rId3"/>
          <a:stretch>
            <a:fillRect/>
          </a:stretch>
        </p:blipFill>
        <p:spPr>
          <a:xfrm>
            <a:off x="628821" y="6193411"/>
            <a:ext cx="2032000" cy="139700"/>
          </a:xfrm>
          <a:prstGeom prst="rect">
            <a:avLst/>
          </a:prstGeom>
        </p:spPr>
      </p:pic>
      <p:sp>
        <p:nvSpPr>
          <p:cNvPr id="14" name="灯片编号占位符 5"/>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pic>
        <p:nvPicPr>
          <p:cNvPr id="16" name="图片 15"/>
          <p:cNvPicPr>
            <a:picLocks noChangeAspect="1"/>
          </p:cNvPicPr>
          <p:nvPr userDrawn="1"/>
        </p:nvPicPr>
        <p:blipFill>
          <a:blip r:embed="rId4"/>
          <a:stretch>
            <a:fillRect/>
          </a:stretch>
        </p:blipFill>
        <p:spPr>
          <a:xfrm>
            <a:off x="4980211" y="6464208"/>
            <a:ext cx="2032000" cy="139700"/>
          </a:xfrm>
          <a:prstGeom prst="rect">
            <a:avLst/>
          </a:prstGeom>
        </p:spPr>
      </p:pic>
      <p:sp>
        <p:nvSpPr>
          <p:cNvPr id="19" name="图片占位符 18"/>
          <p:cNvSpPr>
            <a:spLocks noGrp="1"/>
          </p:cNvSpPr>
          <p:nvPr>
            <p:ph type="pic" sz="quarter" idx="14"/>
          </p:nvPr>
        </p:nvSpPr>
        <p:spPr>
          <a:xfrm>
            <a:off x="1131888"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0" name="图片占位符 18"/>
          <p:cNvSpPr>
            <a:spLocks noGrp="1"/>
          </p:cNvSpPr>
          <p:nvPr>
            <p:ph type="pic" sz="quarter" idx="15"/>
          </p:nvPr>
        </p:nvSpPr>
        <p:spPr>
          <a:xfrm>
            <a:off x="9049800"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1" name="图片占位符 18"/>
          <p:cNvSpPr>
            <a:spLocks noGrp="1"/>
          </p:cNvSpPr>
          <p:nvPr>
            <p:ph type="pic" sz="quarter" idx="16"/>
          </p:nvPr>
        </p:nvSpPr>
        <p:spPr>
          <a:xfrm>
            <a:off x="6410496"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2" name="图片占位符 18"/>
          <p:cNvSpPr>
            <a:spLocks noGrp="1"/>
          </p:cNvSpPr>
          <p:nvPr>
            <p:ph type="pic" sz="quarter" idx="17"/>
          </p:nvPr>
        </p:nvSpPr>
        <p:spPr>
          <a:xfrm>
            <a:off x="3771192" y="2795468"/>
            <a:ext cx="2304000" cy="2304000"/>
          </a:xfrm>
          <a:effectLst>
            <a:outerShdw blurRad="50800" dist="38100" dir="2700000" algn="tl" rotWithShape="0">
              <a:prstClr val="black">
                <a:alpha val="40000"/>
              </a:prstClr>
            </a:outerShdw>
          </a:effectLst>
        </p:spPr>
        <p:txBody>
          <a:bodyPr/>
          <a:lstStyle/>
          <a:p>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032000" cy="365125"/>
          </a:xfrm>
        </p:spPr>
        <p:txBody>
          <a:bodyPr/>
          <a:lstStyle/>
          <a:p>
            <a:fld id="{F2843113-99F0-E94F-B43B-C597B50D8210}" type="datetime1">
              <a:rPr kumimoji="1" lang="zh-CN" altLang="en-US" smtClean="0"/>
            </a:fld>
            <a:endParaRPr kumimoji="1" lang="zh-CN" altLang="en-US"/>
          </a:p>
        </p:txBody>
      </p:sp>
      <p:sp>
        <p:nvSpPr>
          <p:cNvPr id="10" name="标题 1"/>
          <p:cNvSpPr>
            <a:spLocks noGrp="1"/>
          </p:cNvSpPr>
          <p:nvPr>
            <p:ph type="title"/>
          </p:nvPr>
        </p:nvSpPr>
        <p:spPr>
          <a:xfrm>
            <a:off x="932229" y="651600"/>
            <a:ext cx="5613714" cy="554400"/>
          </a:xfrm>
        </p:spPr>
        <p:txBody>
          <a:bodyPr>
            <a:normAutofit/>
          </a:bodyPr>
          <a:lstStyle>
            <a:lvl1pPr>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kumimoji="1" lang="zh-CN" altLang="en-US" dirty="0"/>
              <a:t>单击此处编辑母版标题样式</a:t>
            </a:r>
            <a:endParaRPr kumimoji="1" lang="zh-CN" altLang="en-US" dirty="0"/>
          </a:p>
        </p:txBody>
      </p:sp>
      <p:sp>
        <p:nvSpPr>
          <p:cNvPr id="11" name="内容占位符 2"/>
          <p:cNvSpPr>
            <a:spLocks noGrp="1"/>
          </p:cNvSpPr>
          <p:nvPr>
            <p:ph sz="half" idx="1"/>
          </p:nvPr>
        </p:nvSpPr>
        <p:spPr>
          <a:xfrm>
            <a:off x="932228" y="1335314"/>
            <a:ext cx="10229257" cy="554401"/>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endParaRPr kumimoji="1" lang="zh-CN" altLang="en-US" dirty="0"/>
          </a:p>
        </p:txBody>
      </p:sp>
      <p:pic>
        <p:nvPicPr>
          <p:cNvPr id="12" name="图片 11"/>
          <p:cNvPicPr>
            <a:picLocks noChangeAspect="1"/>
          </p:cNvPicPr>
          <p:nvPr userDrawn="1"/>
        </p:nvPicPr>
        <p:blipFill>
          <a:blip r:embed="rId3"/>
          <a:stretch>
            <a:fillRect/>
          </a:stretch>
        </p:blipFill>
        <p:spPr>
          <a:xfrm>
            <a:off x="2890153" y="6464208"/>
            <a:ext cx="2032000" cy="139700"/>
          </a:xfrm>
          <a:prstGeom prst="rect">
            <a:avLst/>
          </a:prstGeom>
        </p:spPr>
      </p:pic>
      <p:sp>
        <p:nvSpPr>
          <p:cNvPr id="13"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14" name="内容占位符 2"/>
          <p:cNvSpPr>
            <a:spLocks noGrp="1"/>
          </p:cNvSpPr>
          <p:nvPr>
            <p:ph sz="half" idx="13" hasCustomPrompt="1"/>
          </p:nvPr>
        </p:nvSpPr>
        <p:spPr>
          <a:xfrm>
            <a:off x="4299542" y="2307771"/>
            <a:ext cx="6745829" cy="554401"/>
          </a:xfrm>
        </p:spPr>
        <p:txBody>
          <a:bodyPr anchor="ctr" anchorCtr="0">
            <a:normAutofit/>
          </a:bodyPr>
          <a:lstStyle>
            <a:lvl1pPr marL="0" indent="0">
              <a:buNone/>
              <a:defRPr kumimoji="1" lang="zh-CN" altLang="en-US" sz="2400" b="1" kern="1200" dirty="0">
                <a:solidFill>
                  <a:srgbClr val="772197"/>
                </a:solidFill>
                <a:latin typeface="宋体-简" panose="02010600040101010101" charset="-122"/>
                <a:ea typeface="宋体-简" panose="02010600040101010101" charset="-122"/>
                <a:cs typeface="Times New Roman" panose="02020603050405020304" charset="0"/>
              </a:defRPr>
            </a:lvl1pPr>
            <a:lvl2pPr>
              <a:defRPr sz="1800"/>
            </a:lvl2pPr>
            <a:lvl3pPr>
              <a:defRPr sz="1600"/>
            </a:lvl3pPr>
            <a:lvl4pPr>
              <a:defRPr sz="1400"/>
            </a:lvl4pPr>
            <a:lvl5pPr>
              <a:defRPr sz="1400"/>
            </a:lvl5pPr>
          </a:lstStyle>
          <a:p>
            <a:pPr lvl="0"/>
            <a:r>
              <a:rPr kumimoji="1" lang="zh-CN" altLang="en-US" dirty="0"/>
              <a:t>小标题</a:t>
            </a:r>
            <a:endParaRPr kumimoji="1" lang="zh-CN" altLang="en-US" dirty="0"/>
          </a:p>
        </p:txBody>
      </p:sp>
      <p:sp>
        <p:nvSpPr>
          <p:cNvPr id="15" name="内容占位符 2"/>
          <p:cNvSpPr>
            <a:spLocks noGrp="1"/>
          </p:cNvSpPr>
          <p:nvPr>
            <p:ph sz="half" idx="14"/>
          </p:nvPr>
        </p:nvSpPr>
        <p:spPr>
          <a:xfrm>
            <a:off x="4299542" y="2862172"/>
            <a:ext cx="6745829" cy="2521721"/>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endParaRPr kumimoji="1" lang="zh-CN" alt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B903CA48-D77A-9140-99FC-15470DF5085B}" type="datetime1">
              <a:rPr kumimoji="1" lang="zh-CN" altLang="en-US" smtClean="0"/>
            </a:fld>
            <a:endParaRPr kumimoji="1" lang="zh-CN" altLang="en-US"/>
          </a:p>
        </p:txBody>
      </p:sp>
      <p:sp>
        <p:nvSpPr>
          <p:cNvPr id="8"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pic>
        <p:nvPicPr>
          <p:cNvPr id="9" name="图片 8"/>
          <p:cNvPicPr>
            <a:picLocks noChangeAspect="1"/>
          </p:cNvPicPr>
          <p:nvPr userDrawn="1"/>
        </p:nvPicPr>
        <p:blipFill>
          <a:blip r:embed="rId3"/>
          <a:stretch>
            <a:fillRect/>
          </a:stretch>
        </p:blipFill>
        <p:spPr>
          <a:xfrm>
            <a:off x="4980211" y="6464208"/>
            <a:ext cx="2032000" cy="139700"/>
          </a:xfrm>
          <a:prstGeom prst="rect">
            <a:avLst/>
          </a:prstGeom>
        </p:spPr>
      </p:pic>
      <p:sp>
        <p:nvSpPr>
          <p:cNvPr id="10" name="文本框 9"/>
          <p:cNvSpPr txBox="1"/>
          <p:nvPr userDrawn="1"/>
        </p:nvSpPr>
        <p:spPr>
          <a:xfrm>
            <a:off x="1109151" y="755494"/>
            <a:ext cx="1107996" cy="646331"/>
          </a:xfrm>
          <a:prstGeom prst="rect">
            <a:avLst/>
          </a:prstGeom>
          <a:noFill/>
        </p:spPr>
        <p:txBody>
          <a:bodyPr wrap="none" rtlCol="0">
            <a:spAutoFit/>
          </a:bodyPr>
          <a:lstStyle/>
          <a:p>
            <a:r>
              <a:rPr kumimoji="1" lang="zh-CN" altLang="en-US" sz="3600" b="1" dirty="0">
                <a:solidFill>
                  <a:srgbClr val="772197"/>
                </a:solidFill>
                <a:latin typeface="宋体-简" panose="02010600040101010101" charset="-122"/>
                <a:ea typeface="宋体-简" panose="02010600040101010101" charset="-122"/>
                <a:cs typeface="Times New Roman" panose="02020603050405020304" charset="0"/>
              </a:rPr>
              <a:t>致谢</a:t>
            </a:r>
            <a:endParaRPr kumimoji="1" lang="zh-CN" altLang="en-US" sz="3600" b="1" dirty="0">
              <a:solidFill>
                <a:srgbClr val="772197"/>
              </a:solidFill>
              <a:latin typeface="宋体-简" panose="02010600040101010101" charset="-122"/>
              <a:ea typeface="宋体-简" panose="02010600040101010101" charset="-122"/>
              <a:cs typeface="Times New Roman" panose="02020603050405020304" charset="0"/>
            </a:endParaRPr>
          </a:p>
        </p:txBody>
      </p:sp>
      <p:sp>
        <p:nvSpPr>
          <p:cNvPr id="12" name="文本占位符 11"/>
          <p:cNvSpPr>
            <a:spLocks noGrp="1"/>
          </p:cNvSpPr>
          <p:nvPr>
            <p:ph type="body" sz="quarter" idx="13" hasCustomPrompt="1"/>
          </p:nvPr>
        </p:nvSpPr>
        <p:spPr>
          <a:xfrm>
            <a:off x="1109663" y="1401825"/>
            <a:ext cx="6045880" cy="4534580"/>
          </a:xfrm>
        </p:spPr>
        <p:txBody>
          <a:bodyPr/>
          <a:lstStyle>
            <a:lvl1pPr marL="0" indent="0">
              <a:lnSpc>
                <a:spcPct val="100000"/>
              </a:lnSpc>
              <a:buNone/>
              <a:defRPr/>
            </a:lvl1pPr>
          </a:lstStyle>
          <a:p>
            <a:pPr lvl="0"/>
            <a:r>
              <a:rPr lang="zh-CN" altLang="en-US" dirty="0"/>
              <a:t>单击此处输入文本</a:t>
            </a:r>
            <a:endParaRPr lang="zh-CN" altLang="en-US" dirty="0"/>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han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3B86C-5B9B-2248-A1BA-C1D4A0ADDB28}" type="datetime1">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562DC770-FF79-6F43-8302-D9B49950C096}" type="slidenum">
              <a:rPr kumimoji="1" lang="zh-CN" altLang="en-US" smtClean="0"/>
            </a:fld>
            <a:endParaRPr kumimoji="1" lang="zh-CN" altLang="en-US"/>
          </a:p>
        </p:txBody>
      </p:sp>
      <p:sp>
        <p:nvSpPr>
          <p:cNvPr id="5" name="文本框 4"/>
          <p:cNvSpPr txBox="1"/>
          <p:nvPr userDrawn="1"/>
        </p:nvSpPr>
        <p:spPr>
          <a:xfrm>
            <a:off x="3441697" y="2274838"/>
            <a:ext cx="4816932" cy="2308324"/>
          </a:xfrm>
          <a:prstGeom prst="rect">
            <a:avLst/>
          </a:prstGeom>
          <a:noFill/>
        </p:spPr>
        <p:txBody>
          <a:bodyPr wrap="square" rtlCol="0">
            <a:spAutoFit/>
          </a:bodyPr>
          <a:lstStyle/>
          <a:p>
            <a:r>
              <a:rPr kumimoji="1" lang="en-GB" altLang="zh-CN" sz="7200" b="1" dirty="0">
                <a:solidFill>
                  <a:schemeClr val="bg1"/>
                </a:solidFill>
                <a:effectLst>
                  <a:outerShdw blurRad="38100" dist="38100" dir="2700000" algn="tl">
                    <a:srgbClr val="000000">
                      <a:alpha val="43137"/>
                    </a:srgbClr>
                  </a:outerShdw>
                </a:effectLst>
                <a:latin typeface="Times New Roman" panose="02020603050405020304" charset="0"/>
                <a:ea typeface="PingFang SC Light" panose="020B0400000000000000" pitchFamily="34" charset="-122"/>
                <a:cs typeface="Arial" panose="020B0604020202020204" pitchFamily="34" charset="0"/>
              </a:rPr>
              <a:t>THANK</a:t>
            </a:r>
            <a:endParaRPr kumimoji="1" lang="en-GB" altLang="zh-CN" sz="7200" b="1" dirty="0">
              <a:solidFill>
                <a:schemeClr val="bg1"/>
              </a:solidFill>
              <a:effectLst>
                <a:outerShdw blurRad="38100" dist="38100" dir="2700000" algn="tl">
                  <a:srgbClr val="000000">
                    <a:alpha val="43137"/>
                  </a:srgbClr>
                </a:outerShdw>
              </a:effectLst>
              <a:latin typeface="Times New Roman" panose="02020603050405020304" charset="0"/>
              <a:ea typeface="PingFang SC Light" panose="020B0400000000000000" pitchFamily="34" charset="-122"/>
              <a:cs typeface="Arial" panose="020B0604020202020204" pitchFamily="34" charset="0"/>
            </a:endParaRPr>
          </a:p>
          <a:p>
            <a:r>
              <a:rPr kumimoji="1" lang="en-GB" altLang="zh-CN" sz="7200" b="1" dirty="0">
                <a:solidFill>
                  <a:schemeClr val="bg1"/>
                </a:solidFill>
                <a:effectLst>
                  <a:outerShdw blurRad="38100" dist="38100" dir="2700000" algn="tl">
                    <a:srgbClr val="000000">
                      <a:alpha val="43137"/>
                    </a:srgbClr>
                  </a:outerShdw>
                </a:effectLst>
                <a:latin typeface="Times New Roman" panose="02020603050405020304" charset="0"/>
                <a:ea typeface="PingFang SC Light" panose="020B0400000000000000" pitchFamily="34" charset="-122"/>
                <a:cs typeface="Arial" panose="020B0604020202020204" pitchFamily="34" charset="0"/>
              </a:rPr>
              <a:t>YOU</a:t>
            </a:r>
            <a:endParaRPr kumimoji="1" lang="zh-CN" altLang="en-US" sz="7200" b="1" dirty="0">
              <a:solidFill>
                <a:schemeClr val="bg1"/>
              </a:solidFill>
              <a:effectLst>
                <a:outerShdw blurRad="38100" dist="38100" dir="2700000" algn="tl">
                  <a:srgbClr val="000000">
                    <a:alpha val="43137"/>
                  </a:srgbClr>
                </a:outerShdw>
              </a:effectLst>
              <a:latin typeface="Times New Roman" panose="02020603050405020304" charset="0"/>
              <a:ea typeface="PingFang SC Light" panose="020B0400000000000000" pitchFamily="34" charset="-122"/>
              <a:cs typeface="Arial" panose="020B0604020202020204" pitchFamily="34"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440000" y="2318400"/>
            <a:ext cx="5799600" cy="1198800"/>
          </a:xfrm>
        </p:spPr>
        <p:txBody>
          <a:bodyPr anchor="ctr" anchorCtr="0">
            <a:noAutofit/>
          </a:bodyPr>
          <a:lstStyle>
            <a:lvl1pPr algn="l">
              <a:defRPr sz="3600" b="1">
                <a:solidFill>
                  <a:srgbClr val="404040"/>
                </a:solidFill>
                <a:latin typeface="+mj-lt"/>
              </a:defRPr>
            </a:lvl1pPr>
          </a:lstStyle>
          <a:p>
            <a:r>
              <a:rPr kumimoji="1" lang="zh-CN" altLang="en-US" dirty="0"/>
              <a:t>单击编辑标题样式</a:t>
            </a:r>
            <a:br>
              <a:rPr kumimoji="1" lang="en-US" altLang="zh-CN" dirty="0"/>
            </a:br>
            <a:r>
              <a:rPr kumimoji="1" lang="zh-CN" altLang="en-US" dirty="0"/>
              <a:t>两行标题分割更为合适</a:t>
            </a:r>
            <a:endParaRPr kumimoji="1" lang="zh-CN" altLang="en-US" dirty="0"/>
          </a:p>
        </p:txBody>
      </p:sp>
      <p:sp>
        <p:nvSpPr>
          <p:cNvPr id="3" name="副标题 2"/>
          <p:cNvSpPr>
            <a:spLocks noGrp="1"/>
          </p:cNvSpPr>
          <p:nvPr>
            <p:ph type="subTitle" idx="1"/>
          </p:nvPr>
        </p:nvSpPr>
        <p:spPr>
          <a:xfrm>
            <a:off x="1440000" y="3513395"/>
            <a:ext cx="5799600" cy="436964"/>
          </a:xfrm>
        </p:spPr>
        <p:txBody>
          <a:bodyPr anchor="ctr" anchorCtr="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endParaRPr kumimoji="1" lang="zh-CN" altLang="en-US" dirty="0"/>
          </a:p>
        </p:txBody>
      </p:sp>
      <p:pic>
        <p:nvPicPr>
          <p:cNvPr id="7" name="图片 6"/>
          <p:cNvPicPr>
            <a:picLocks noChangeAspect="1"/>
          </p:cNvPicPr>
          <p:nvPr userDrawn="1"/>
        </p:nvPicPr>
        <p:blipFill>
          <a:blip r:embed="rId3"/>
          <a:stretch>
            <a:fillRect/>
          </a:stretch>
        </p:blipFill>
        <p:spPr>
          <a:xfrm>
            <a:off x="4339800" y="-2757608"/>
            <a:ext cx="1265293" cy="2236858"/>
          </a:xfrm>
          <a:prstGeom prst="rect">
            <a:avLst/>
          </a:prstGeom>
        </p:spPr>
      </p:pic>
      <p:pic>
        <p:nvPicPr>
          <p:cNvPr id="8" name="图片 7"/>
          <p:cNvPicPr>
            <a:picLocks noChangeAspect="1"/>
          </p:cNvPicPr>
          <p:nvPr userDrawn="1"/>
        </p:nvPicPr>
        <p:blipFill>
          <a:blip r:embed="rId4"/>
          <a:stretch>
            <a:fillRect/>
          </a:stretch>
        </p:blipFill>
        <p:spPr>
          <a:xfrm>
            <a:off x="1440000" y="3513395"/>
            <a:ext cx="5799600" cy="436964"/>
          </a:xfrm>
          <a:prstGeom prst="rect">
            <a:avLst/>
          </a:prstGeom>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1485900" y="1825625"/>
            <a:ext cx="8943975" cy="3879850"/>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7" name="图片 6"/>
          <p:cNvPicPr>
            <a:picLocks noChangeAspect="1"/>
          </p:cNvPicPr>
          <p:nvPr userDrawn="1"/>
        </p:nvPicPr>
        <p:blipFill>
          <a:blip r:embed="rId3"/>
          <a:stretch>
            <a:fillRect/>
          </a:stretch>
        </p:blipFill>
        <p:spPr>
          <a:xfrm>
            <a:off x="4980211" y="6464208"/>
            <a:ext cx="2032000" cy="139700"/>
          </a:xfrm>
          <a:prstGeom prst="rect">
            <a:avLst/>
          </a:prstGeom>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3749675"/>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7" name="图片 6"/>
          <p:cNvPicPr>
            <a:picLocks noChangeAspect="1"/>
          </p:cNvPicPr>
          <p:nvPr userDrawn="1"/>
        </p:nvPicPr>
        <p:blipFill>
          <a:blip r:embed="rId3"/>
          <a:stretch>
            <a:fillRect/>
          </a:stretch>
        </p:blipFill>
        <p:spPr>
          <a:xfrm>
            <a:off x="4980211" y="6464208"/>
            <a:ext cx="2032000" cy="139700"/>
          </a:xfrm>
          <a:prstGeom prst="rect">
            <a:avLst/>
          </a:prstGeom>
        </p:spPr>
      </p:pic>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3B86C-5B9B-2248-A1BA-C1D4A0ADDB28}" type="datetime1">
              <a:rPr kumimoji="1" lang="zh-CN" altLang="en-US" smtClean="0"/>
            </a:fld>
            <a:endParaRPr kumimoji="1" lang="zh-CN" altLang="en-US"/>
          </a:p>
        </p:txBody>
      </p:sp>
      <p:sp>
        <p:nvSpPr>
          <p:cNvPr id="5"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pic>
        <p:nvPicPr>
          <p:cNvPr id="6" name="图片 5"/>
          <p:cNvPicPr>
            <a:picLocks noChangeAspect="1"/>
          </p:cNvPicPr>
          <p:nvPr userDrawn="1"/>
        </p:nvPicPr>
        <p:blipFill>
          <a:blip r:embed="rId2"/>
          <a:stretch>
            <a:fillRect/>
          </a:stretch>
        </p:blipFill>
        <p:spPr>
          <a:xfrm>
            <a:off x="4980211" y="6464208"/>
            <a:ext cx="2032000" cy="139700"/>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731800" y="2597400"/>
            <a:ext cx="6728400" cy="831600"/>
          </a:xfrm>
        </p:spPr>
        <p:txBody>
          <a:bodyPr anchor="b">
            <a:normAutofit/>
          </a:bodyPr>
          <a:lstStyle>
            <a:lvl1pPr algn="ctr">
              <a:defRPr sz="4800" b="1">
                <a:solidFill>
                  <a:schemeClr val="bg1"/>
                </a:solidFill>
                <a:effectLst>
                  <a:outerShdw blurRad="38100" dist="38100" dir="2700000" algn="tl">
                    <a:srgbClr val="000000">
                      <a:alpha val="43137"/>
                    </a:srgbClr>
                  </a:outerShdw>
                </a:effectLst>
              </a:defRPr>
            </a:lvl1pPr>
          </a:lstStyle>
          <a:p>
            <a:r>
              <a:rPr kumimoji="1" lang="zh-CN" altLang="en-US" dirty="0"/>
              <a:t>单击此处编辑母版标题</a:t>
            </a:r>
            <a:endParaRPr kumimoji="1" lang="zh-CN" altLang="en-US" dirty="0"/>
          </a:p>
        </p:txBody>
      </p:sp>
      <p:sp>
        <p:nvSpPr>
          <p:cNvPr id="3" name="副标题 2"/>
          <p:cNvSpPr>
            <a:spLocks noGrp="1"/>
          </p:cNvSpPr>
          <p:nvPr>
            <p:ph type="subTitle" idx="1"/>
          </p:nvPr>
        </p:nvSpPr>
        <p:spPr>
          <a:xfrm>
            <a:off x="2731800" y="3398838"/>
            <a:ext cx="6728400" cy="517525"/>
          </a:xfrm>
        </p:spPr>
        <p:txBody>
          <a:bodyPr anchor="ctr" anchorCtr="0"/>
          <a:lstStyle>
            <a:lvl1pPr marL="0" indent="0" algn="ctr">
              <a:buNone/>
              <a:defRPr sz="24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endParaRPr kumimoji="1" lang="zh-CN" altLang="en-US" dirty="0"/>
          </a:p>
        </p:txBody>
      </p:sp>
      <p:pic>
        <p:nvPicPr>
          <p:cNvPr id="7" name="图片 6"/>
          <p:cNvPicPr>
            <a:picLocks noChangeAspect="1"/>
          </p:cNvPicPr>
          <p:nvPr userDrawn="1"/>
        </p:nvPicPr>
        <p:blipFill>
          <a:blip r:embed="rId3"/>
          <a:stretch>
            <a:fillRect/>
          </a:stretch>
        </p:blipFill>
        <p:spPr>
          <a:xfrm>
            <a:off x="2731800" y="3440113"/>
            <a:ext cx="6728400" cy="434975"/>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907322" y="2503488"/>
            <a:ext cx="5990493" cy="837590"/>
          </a:xfrm>
        </p:spPr>
        <p:txBody>
          <a:bodyPr anchor="ctr" anchorCtr="0">
            <a:normAutofit/>
          </a:bodyPr>
          <a:lstStyle>
            <a:lvl1pPr algn="l">
              <a:defRPr sz="4400" b="1">
                <a:solidFill>
                  <a:schemeClr val="bg1"/>
                </a:solidFill>
              </a:defRPr>
            </a:lvl1pPr>
          </a:lstStyle>
          <a:p>
            <a:r>
              <a:rPr kumimoji="1" lang="zh-CN" altLang="en-US" dirty="0"/>
              <a:t>单击此处编辑标题</a:t>
            </a:r>
            <a:endParaRPr kumimoji="1" lang="zh-CN" altLang="en-US" dirty="0"/>
          </a:p>
        </p:txBody>
      </p:sp>
      <p:sp>
        <p:nvSpPr>
          <p:cNvPr id="3" name="副标题 2"/>
          <p:cNvSpPr>
            <a:spLocks noGrp="1"/>
          </p:cNvSpPr>
          <p:nvPr>
            <p:ph type="subTitle" idx="1"/>
          </p:nvPr>
        </p:nvSpPr>
        <p:spPr>
          <a:xfrm>
            <a:off x="2907322" y="3311649"/>
            <a:ext cx="5990494" cy="494688"/>
          </a:xfrm>
        </p:spPr>
        <p:txBody>
          <a:bodyPr anchor="ctr" anchorCtr="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endParaRPr kumimoji="1" lang="zh-CN" altLang="en-US" dirty="0"/>
          </a:p>
        </p:txBody>
      </p:sp>
      <p:pic>
        <p:nvPicPr>
          <p:cNvPr id="7" name="图片 6"/>
          <p:cNvPicPr>
            <a:picLocks noChangeAspect="1"/>
          </p:cNvPicPr>
          <p:nvPr userDrawn="1"/>
        </p:nvPicPr>
        <p:blipFill>
          <a:blip r:embed="rId3"/>
          <a:srcRect/>
          <a:stretch>
            <a:fillRect/>
          </a:stretch>
        </p:blipFill>
        <p:spPr>
          <a:xfrm>
            <a:off x="2155212" y="2748739"/>
            <a:ext cx="558800" cy="368300"/>
          </a:xfrm>
          <a:prstGeom prst="rect">
            <a:avLst/>
          </a:prstGeom>
        </p:spPr>
      </p:pic>
      <p:pic>
        <p:nvPicPr>
          <p:cNvPr id="8" name="图片 7"/>
          <p:cNvPicPr>
            <a:picLocks noChangeAspect="1"/>
          </p:cNvPicPr>
          <p:nvPr userDrawn="1"/>
        </p:nvPicPr>
        <p:blipFill>
          <a:blip r:embed="rId4"/>
          <a:stretch>
            <a:fillRect/>
          </a:stretch>
        </p:blipFill>
        <p:spPr>
          <a:xfrm>
            <a:off x="2907322" y="3355793"/>
            <a:ext cx="5990494" cy="406400"/>
          </a:xfrm>
          <a:prstGeom prst="rect">
            <a:avLst/>
          </a:prstGeom>
        </p:spPr>
      </p:pic>
      <p:pic>
        <p:nvPicPr>
          <p:cNvPr id="9" name="图片 8"/>
          <p:cNvPicPr>
            <a:picLocks noChangeAspect="1"/>
          </p:cNvPicPr>
          <p:nvPr userDrawn="1"/>
        </p:nvPicPr>
        <p:blipFill>
          <a:blip r:embed="rId5"/>
          <a:stretch>
            <a:fillRect/>
          </a:stretch>
        </p:blipFill>
        <p:spPr>
          <a:xfrm>
            <a:off x="707711" y="6340429"/>
            <a:ext cx="2032000" cy="139700"/>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_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1028701" y="2247900"/>
            <a:ext cx="6991350" cy="3609975"/>
          </a:xfrm>
        </p:spPr>
        <p:txBody>
          <a:bodyPr anchor="t" anchorCtr="0"/>
          <a:lstStyle>
            <a:lvl1pPr marL="144145" algn="l" defTabSz="914400" rtl="0" eaLnBrk="1" latinLnBrk="0" hangingPunct="1">
              <a:lnSpc>
                <a:spcPct val="100000"/>
              </a:lnSpc>
              <a:spcBef>
                <a:spcPts val="1200"/>
              </a:spcBef>
              <a:spcAft>
                <a:spcPts val="1200"/>
              </a:spcAft>
              <a:defRPr kumimoji="1" lang="zh-CN" altLang="en-US" sz="3000" b="1"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vl2pPr marL="0" algn="l" defTabSz="914400" rtl="0" eaLnBrk="1" latinLnBrk="0" hangingPunct="1">
              <a:defRPr kumimoji="1" lang="zh-CN" altLang="en-US" sz="30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0" algn="l" defTabSz="914400" rtl="0" eaLnBrk="1" latinLnBrk="0" hangingPunct="1">
              <a:defRPr kumimoji="1" lang="zh-CN" altLang="en-US" sz="30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0" algn="l" defTabSz="914400" rtl="0" eaLnBrk="1" latinLnBrk="0" hangingPunct="1">
              <a:defRPr kumimoji="1" lang="zh-CN" altLang="en-US" sz="30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0" algn="l" defTabSz="914400" rtl="0" eaLnBrk="1" latinLnBrk="0" hangingPunct="1">
              <a:defRPr kumimoji="1" lang="zh-CN" altLang="en-US" sz="30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stStyle>
          <a:p>
            <a:pPr lvl="0"/>
            <a:r>
              <a:rPr kumimoji="1" lang="zh-CN" altLang="en-US" dirty="0"/>
              <a:t>标题</a:t>
            </a:r>
            <a:r>
              <a:rPr kumimoji="1" lang="en-US" altLang="zh-CN" dirty="0"/>
              <a:t>1</a:t>
            </a:r>
            <a:endParaRPr kumimoji="1" lang="en-US" altLang="zh-CN" dirty="0"/>
          </a:p>
          <a:p>
            <a:pPr lvl="0"/>
            <a:r>
              <a:rPr kumimoji="1" lang="zh-CN" altLang="en-US" dirty="0"/>
              <a:t>标题</a:t>
            </a:r>
            <a:r>
              <a:rPr kumimoji="1" lang="en-US" altLang="zh-CN" dirty="0"/>
              <a:t>2</a:t>
            </a:r>
            <a:endParaRPr kumimoji="1" lang="en-US" altLang="zh-CN" dirty="0"/>
          </a:p>
          <a:p>
            <a:pPr lvl="0"/>
            <a:r>
              <a:rPr kumimoji="1" lang="zh-CN" altLang="en-US" dirty="0"/>
              <a:t>标题</a:t>
            </a:r>
            <a:r>
              <a:rPr kumimoji="1" lang="en-US" altLang="zh-CN" dirty="0"/>
              <a:t>3</a:t>
            </a:r>
            <a:endParaRPr kumimoji="1" lang="en-US" altLang="zh-CN" dirty="0"/>
          </a:p>
          <a:p>
            <a:pPr lvl="0"/>
            <a:r>
              <a:rPr kumimoji="1" lang="zh-CN" altLang="en-US" dirty="0"/>
              <a:t>标题</a:t>
            </a:r>
            <a:r>
              <a:rPr kumimoji="1" lang="en-US" altLang="zh-CN" dirty="0"/>
              <a:t>4</a:t>
            </a:r>
            <a:endParaRPr kumimoji="1" lang="zh-CN" altLang="en-US" dirty="0"/>
          </a:p>
        </p:txBody>
      </p:sp>
      <p:sp>
        <p:nvSpPr>
          <p:cNvPr id="4" name="日期占位符 3"/>
          <p:cNvSpPr>
            <a:spLocks noGrp="1"/>
          </p:cNvSpPr>
          <p:nvPr>
            <p:ph type="dt" sz="half" idx="10"/>
          </p:nvPr>
        </p:nvSpPr>
        <p:spPr/>
        <p:txBody>
          <a:bodyPr/>
          <a:lstStyle/>
          <a:p>
            <a:fld id="{94E39B5B-A962-884D-B916-4D3FAEE48915}"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944911" y="1268936"/>
            <a:ext cx="8102600" cy="554400"/>
          </a:xfrm>
        </p:spPr>
        <p:txBody>
          <a:bodyPr>
            <a:normAutofit/>
          </a:bodyPr>
          <a:lstStyle>
            <a:lvl1pPr marL="0" algn="l" defTabSz="914400" rtl="0" eaLnBrk="1" latinLnBrk="0" hangingPunct="1">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kumimoji="1" lang="zh-CN" altLang="en-US" dirty="0"/>
              <a:t>单击此处编辑母版标题样式</a:t>
            </a:r>
            <a:endParaRPr kumimoji="1" lang="zh-CN" altLang="en-US" dirty="0"/>
          </a:p>
        </p:txBody>
      </p:sp>
      <p:sp>
        <p:nvSpPr>
          <p:cNvPr id="4" name="日期占位符 3"/>
          <p:cNvSpPr>
            <a:spLocks noGrp="1"/>
          </p:cNvSpPr>
          <p:nvPr>
            <p:ph type="dt" sz="half" idx="10"/>
          </p:nvPr>
        </p:nvSpPr>
        <p:spPr/>
        <p:txBody>
          <a:bodyPr/>
          <a:lstStyle/>
          <a:p>
            <a:fld id="{94E39B5B-A962-884D-B916-4D3FAEE48915}" type="datetime1">
              <a:rPr kumimoji="1" lang="zh-CN" altLang="en-US" smtClean="0"/>
            </a:fld>
            <a:endParaRPr kumimoji="1" lang="zh-CN" altLang="en-US"/>
          </a:p>
        </p:txBody>
      </p:sp>
      <p:pic>
        <p:nvPicPr>
          <p:cNvPr id="7" name="图片 6"/>
          <p:cNvPicPr>
            <a:picLocks noChangeAspect="1"/>
          </p:cNvPicPr>
          <p:nvPr userDrawn="1"/>
        </p:nvPicPr>
        <p:blipFill>
          <a:blip r:embed="rId3"/>
          <a:stretch>
            <a:fillRect/>
          </a:stretch>
        </p:blipFill>
        <p:spPr>
          <a:xfrm>
            <a:off x="2044700" y="2032684"/>
            <a:ext cx="8102600" cy="914400"/>
          </a:xfrm>
          <a:prstGeom prst="rect">
            <a:avLst/>
          </a:prstGeom>
        </p:spPr>
      </p:pic>
      <p:pic>
        <p:nvPicPr>
          <p:cNvPr id="8" name="图片 7"/>
          <p:cNvPicPr>
            <a:picLocks noChangeAspect="1"/>
          </p:cNvPicPr>
          <p:nvPr userDrawn="1"/>
        </p:nvPicPr>
        <p:blipFill>
          <a:blip r:embed="rId4"/>
          <a:stretch>
            <a:fillRect/>
          </a:stretch>
        </p:blipFill>
        <p:spPr>
          <a:xfrm>
            <a:off x="2044700" y="2971800"/>
            <a:ext cx="8102600" cy="914400"/>
          </a:xfrm>
          <a:prstGeom prst="rect">
            <a:avLst/>
          </a:prstGeom>
        </p:spPr>
      </p:pic>
      <p:pic>
        <p:nvPicPr>
          <p:cNvPr id="9" name="图片 8"/>
          <p:cNvPicPr>
            <a:picLocks noChangeAspect="1"/>
          </p:cNvPicPr>
          <p:nvPr userDrawn="1"/>
        </p:nvPicPr>
        <p:blipFill>
          <a:blip r:embed="rId5"/>
          <a:stretch>
            <a:fillRect/>
          </a:stretch>
        </p:blipFill>
        <p:spPr>
          <a:xfrm>
            <a:off x="2044700" y="3923271"/>
            <a:ext cx="8102600" cy="914400"/>
          </a:xfrm>
          <a:prstGeom prst="rect">
            <a:avLst/>
          </a:prstGeom>
        </p:spPr>
      </p:pic>
      <p:pic>
        <p:nvPicPr>
          <p:cNvPr id="10" name="图片 9"/>
          <p:cNvPicPr>
            <a:picLocks noChangeAspect="1"/>
          </p:cNvPicPr>
          <p:nvPr userDrawn="1"/>
        </p:nvPicPr>
        <p:blipFill>
          <a:blip r:embed="rId6"/>
          <a:stretch>
            <a:fillRect/>
          </a:stretch>
        </p:blipFill>
        <p:spPr>
          <a:xfrm>
            <a:off x="2400471" y="2668544"/>
            <a:ext cx="520700" cy="38100"/>
          </a:xfrm>
          <a:prstGeom prst="rect">
            <a:avLst/>
          </a:prstGeom>
        </p:spPr>
      </p:pic>
      <p:sp>
        <p:nvSpPr>
          <p:cNvPr id="11" name="矩形 10"/>
          <p:cNvSpPr/>
          <p:nvPr userDrawn="1"/>
        </p:nvSpPr>
        <p:spPr>
          <a:xfrm>
            <a:off x="2331307" y="2183424"/>
            <a:ext cx="782587" cy="523220"/>
          </a:xfrm>
          <a:prstGeom prst="rect">
            <a:avLst/>
          </a:prstGeom>
        </p:spPr>
        <p:txBody>
          <a:bodyPr wrap="none">
            <a:spAutoFit/>
          </a:bodyPr>
          <a:lstStyle/>
          <a:p>
            <a:r>
              <a:rPr lang="zh-CN" altLang="en-US" sz="2800" b="1" i="1" dirty="0">
                <a:solidFill>
                  <a:schemeClr val="bg1"/>
                </a:solidFill>
                <a:latin typeface="Times New Roman" panose="02020603050405020304" charset="0"/>
                <a:cs typeface="Times New Roman" panose="02020603050405020304" charset="0"/>
              </a:rPr>
              <a:t>01.</a:t>
            </a:r>
            <a:endParaRPr lang="zh-CN" altLang="en-US" sz="2800" b="1" i="1" dirty="0">
              <a:solidFill>
                <a:schemeClr val="bg1"/>
              </a:solidFill>
              <a:latin typeface="Times New Roman" panose="02020603050405020304" charset="0"/>
              <a:cs typeface="Times New Roman" panose="02020603050405020304" charset="0"/>
            </a:endParaRPr>
          </a:p>
        </p:txBody>
      </p:sp>
      <p:pic>
        <p:nvPicPr>
          <p:cNvPr id="12" name="图片 11"/>
          <p:cNvPicPr>
            <a:picLocks noChangeAspect="1"/>
          </p:cNvPicPr>
          <p:nvPr userDrawn="1"/>
        </p:nvPicPr>
        <p:blipFill>
          <a:blip r:embed="rId6"/>
          <a:stretch>
            <a:fillRect/>
          </a:stretch>
        </p:blipFill>
        <p:spPr>
          <a:xfrm>
            <a:off x="2400471" y="3681798"/>
            <a:ext cx="520700" cy="38100"/>
          </a:xfrm>
          <a:prstGeom prst="rect">
            <a:avLst/>
          </a:prstGeom>
        </p:spPr>
      </p:pic>
      <p:sp>
        <p:nvSpPr>
          <p:cNvPr id="13" name="矩形 12"/>
          <p:cNvSpPr/>
          <p:nvPr userDrawn="1"/>
        </p:nvSpPr>
        <p:spPr>
          <a:xfrm>
            <a:off x="2331307" y="3196678"/>
            <a:ext cx="782587" cy="523220"/>
          </a:xfrm>
          <a:prstGeom prst="rect">
            <a:avLst/>
          </a:prstGeom>
        </p:spPr>
        <p:txBody>
          <a:bodyPr wrap="none">
            <a:spAutoFit/>
          </a:bodyPr>
          <a:lstStyle/>
          <a:p>
            <a:r>
              <a:rPr lang="zh-CN" altLang="en-US" sz="2800" b="1" i="1" dirty="0">
                <a:solidFill>
                  <a:schemeClr val="bg1"/>
                </a:solidFill>
                <a:latin typeface="Times New Roman" panose="02020603050405020304" charset="0"/>
                <a:cs typeface="Times New Roman" panose="02020603050405020304" charset="0"/>
              </a:rPr>
              <a:t>0</a:t>
            </a:r>
            <a:r>
              <a:rPr lang="en-US" altLang="zh-CN" sz="2800" b="1" i="1" dirty="0">
                <a:solidFill>
                  <a:schemeClr val="bg1"/>
                </a:solidFill>
                <a:latin typeface="Times New Roman" panose="02020603050405020304" charset="0"/>
                <a:cs typeface="Times New Roman" panose="02020603050405020304" charset="0"/>
              </a:rPr>
              <a:t>2</a:t>
            </a:r>
            <a:r>
              <a:rPr lang="zh-CN" altLang="en-US" sz="2800" b="1" i="1" dirty="0">
                <a:solidFill>
                  <a:schemeClr val="bg1"/>
                </a:solidFill>
                <a:latin typeface="Times New Roman" panose="02020603050405020304" charset="0"/>
                <a:cs typeface="Times New Roman" panose="02020603050405020304" charset="0"/>
              </a:rPr>
              <a:t>.</a:t>
            </a:r>
            <a:endParaRPr lang="zh-CN" altLang="en-US" sz="2800" b="1" i="1" dirty="0">
              <a:solidFill>
                <a:schemeClr val="bg1"/>
              </a:solidFill>
              <a:latin typeface="Times New Roman" panose="02020603050405020304" charset="0"/>
              <a:cs typeface="Times New Roman" panose="02020603050405020304" charset="0"/>
            </a:endParaRPr>
          </a:p>
        </p:txBody>
      </p:sp>
      <p:pic>
        <p:nvPicPr>
          <p:cNvPr id="14" name="图片 13"/>
          <p:cNvPicPr>
            <a:picLocks noChangeAspect="1"/>
          </p:cNvPicPr>
          <p:nvPr userDrawn="1"/>
        </p:nvPicPr>
        <p:blipFill>
          <a:blip r:embed="rId6"/>
          <a:stretch>
            <a:fillRect/>
          </a:stretch>
        </p:blipFill>
        <p:spPr>
          <a:xfrm>
            <a:off x="2400471" y="4571484"/>
            <a:ext cx="520700" cy="38100"/>
          </a:xfrm>
          <a:prstGeom prst="rect">
            <a:avLst/>
          </a:prstGeom>
        </p:spPr>
      </p:pic>
      <p:sp>
        <p:nvSpPr>
          <p:cNvPr id="15" name="矩形 14"/>
          <p:cNvSpPr/>
          <p:nvPr userDrawn="1"/>
        </p:nvSpPr>
        <p:spPr>
          <a:xfrm>
            <a:off x="2331307" y="4086364"/>
            <a:ext cx="782587" cy="523220"/>
          </a:xfrm>
          <a:prstGeom prst="rect">
            <a:avLst/>
          </a:prstGeom>
        </p:spPr>
        <p:txBody>
          <a:bodyPr wrap="none">
            <a:spAutoFit/>
          </a:bodyPr>
          <a:lstStyle/>
          <a:p>
            <a:r>
              <a:rPr lang="zh-CN" altLang="en-US" sz="2800" b="1" i="1" dirty="0">
                <a:solidFill>
                  <a:schemeClr val="bg1"/>
                </a:solidFill>
                <a:latin typeface="Times New Roman" panose="02020603050405020304" charset="0"/>
                <a:cs typeface="Times New Roman" panose="02020603050405020304" charset="0"/>
              </a:rPr>
              <a:t>0</a:t>
            </a:r>
            <a:r>
              <a:rPr lang="en-US" altLang="zh-CN" sz="2800" b="1" i="1" dirty="0">
                <a:solidFill>
                  <a:schemeClr val="bg1"/>
                </a:solidFill>
                <a:latin typeface="Times New Roman" panose="02020603050405020304" charset="0"/>
                <a:cs typeface="Times New Roman" panose="02020603050405020304" charset="0"/>
              </a:rPr>
              <a:t>3</a:t>
            </a:r>
            <a:r>
              <a:rPr lang="zh-CN" altLang="en-US" sz="2800" b="1" i="1" dirty="0">
                <a:solidFill>
                  <a:schemeClr val="bg1"/>
                </a:solidFill>
                <a:latin typeface="Times New Roman" panose="02020603050405020304" charset="0"/>
                <a:cs typeface="Times New Roman" panose="02020603050405020304" charset="0"/>
              </a:rPr>
              <a:t>.</a:t>
            </a:r>
            <a:endParaRPr lang="zh-CN" altLang="en-US" sz="2800" b="1" i="1" dirty="0">
              <a:solidFill>
                <a:schemeClr val="bg1"/>
              </a:solidFill>
              <a:latin typeface="Times New Roman" panose="02020603050405020304" charset="0"/>
              <a:cs typeface="Times New Roman" panose="02020603050405020304" charset="0"/>
            </a:endParaRPr>
          </a:p>
        </p:txBody>
      </p:sp>
      <p:sp>
        <p:nvSpPr>
          <p:cNvPr id="21" name="文本占位符 20"/>
          <p:cNvSpPr>
            <a:spLocks noGrp="1"/>
          </p:cNvSpPr>
          <p:nvPr>
            <p:ph type="body" sz="quarter" idx="13" hasCustomPrompt="1"/>
          </p:nvPr>
        </p:nvSpPr>
        <p:spPr>
          <a:xfrm>
            <a:off x="3267075" y="2032000"/>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单击此处输入本文</a:t>
            </a:r>
            <a:endParaRPr lang="zh-CN" altLang="en-US" dirty="0"/>
          </a:p>
        </p:txBody>
      </p:sp>
      <p:sp>
        <p:nvSpPr>
          <p:cNvPr id="28" name="文本占位符 20"/>
          <p:cNvSpPr>
            <a:spLocks noGrp="1"/>
          </p:cNvSpPr>
          <p:nvPr>
            <p:ph type="body" sz="quarter" idx="14" hasCustomPrompt="1"/>
          </p:nvPr>
        </p:nvSpPr>
        <p:spPr>
          <a:xfrm>
            <a:off x="3267075" y="2983191"/>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单击此处输入本文</a:t>
            </a:r>
            <a:endParaRPr lang="zh-CN" altLang="en-US" dirty="0"/>
          </a:p>
        </p:txBody>
      </p:sp>
      <p:sp>
        <p:nvSpPr>
          <p:cNvPr id="29" name="文本占位符 20"/>
          <p:cNvSpPr>
            <a:spLocks noGrp="1"/>
          </p:cNvSpPr>
          <p:nvPr>
            <p:ph type="body" sz="quarter" idx="15" hasCustomPrompt="1"/>
          </p:nvPr>
        </p:nvSpPr>
        <p:spPr>
          <a:xfrm>
            <a:off x="3267075" y="3934383"/>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pPr lvl="0"/>
            <a:r>
              <a:rPr lang="zh-CN" altLang="en-US" dirty="0"/>
              <a:t>单击此处输入本文</a:t>
            </a:r>
            <a:endParaRPr lang="zh-CN" altLang="en-US" dirty="0"/>
          </a:p>
        </p:txBody>
      </p:sp>
      <p:sp>
        <p:nvSpPr>
          <p:cNvPr id="30"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pic>
        <p:nvPicPr>
          <p:cNvPr id="31" name="图片 30"/>
          <p:cNvPicPr>
            <a:picLocks noChangeAspect="1"/>
          </p:cNvPicPr>
          <p:nvPr userDrawn="1"/>
        </p:nvPicPr>
        <p:blipFill>
          <a:blip r:embed="rId7"/>
          <a:stretch>
            <a:fillRect/>
          </a:stretch>
        </p:blipFill>
        <p:spPr>
          <a:xfrm>
            <a:off x="4980211" y="6464208"/>
            <a:ext cx="2032000" cy="139700"/>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0_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21353" y="1508760"/>
            <a:ext cx="7949293" cy="1676353"/>
          </a:xfrm>
        </p:spPr>
        <p:txBody>
          <a:bodyPr anchor="b">
            <a:normAutofit/>
          </a:bodyPr>
          <a:lstStyle>
            <a:lvl1pPr algn="ctr">
              <a:defRPr sz="4800"/>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2121353" y="3212101"/>
            <a:ext cx="7949293" cy="11001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11" name="图片 10"/>
          <p:cNvPicPr>
            <a:picLocks noChangeAspect="1"/>
          </p:cNvPicPr>
          <p:nvPr userDrawn="1"/>
        </p:nvPicPr>
        <p:blipFill>
          <a:blip r:embed="rId3"/>
          <a:stretch>
            <a:fillRect/>
          </a:stretch>
        </p:blipFill>
        <p:spPr>
          <a:xfrm>
            <a:off x="4980211" y="6464208"/>
            <a:ext cx="2032000" cy="139700"/>
          </a:xfrm>
          <a:prstGeom prst="rect">
            <a:avLst/>
          </a:prstGeom>
        </p:spPr>
      </p:pic>
      <p:pic>
        <p:nvPicPr>
          <p:cNvPr id="13" name="图形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7188" y="451641"/>
            <a:ext cx="2743200" cy="684037"/>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节标题">
    <p:bg>
      <p:bgPr>
        <a:solidFill>
          <a:schemeClr val="bg1"/>
        </a:solidFill>
        <a:effectLst/>
      </p:bgPr>
    </p:bg>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5918"/>
          <a:stretch>
            <a:fillRect/>
          </a:stretch>
        </p:blipFill>
        <p:spPr>
          <a:xfrm>
            <a:off x="-9525" y="-19050"/>
            <a:ext cx="12201525" cy="6877050"/>
          </a:xfrm>
          <a:prstGeom prst="rect">
            <a:avLst/>
          </a:prstGeom>
        </p:spPr>
      </p:pic>
      <p:pic>
        <p:nvPicPr>
          <p:cNvPr id="17" name="图片 16"/>
          <p:cNvPicPr>
            <a:picLocks noChangeAspect="1"/>
          </p:cNvPicPr>
          <p:nvPr userDrawn="1"/>
        </p:nvPicPr>
        <p:blipFill>
          <a:blip r:embed="rId3"/>
          <a:stretch>
            <a:fillRect/>
          </a:stretch>
        </p:blipFill>
        <p:spPr>
          <a:xfrm>
            <a:off x="4607892" y="-9525"/>
            <a:ext cx="7745435" cy="6858000"/>
          </a:xfrm>
          <a:prstGeom prst="rect">
            <a:avLst/>
          </a:prstGeom>
        </p:spPr>
      </p:pic>
      <p:pic>
        <p:nvPicPr>
          <p:cNvPr id="15" name="图片 14" descr="图片包含 游戏机, 画, 钟表&#10;&#10;描述已自动生成"/>
          <p:cNvPicPr>
            <a:picLocks noChangeAspect="1"/>
          </p:cNvPicPr>
          <p:nvPr userDrawn="1"/>
        </p:nvPicPr>
        <p:blipFill rotWithShape="1">
          <a:blip r:embed="rId4"/>
          <a:srcRect l="13880" r="47917"/>
          <a:stretch>
            <a:fillRect/>
          </a:stretch>
        </p:blipFill>
        <p:spPr>
          <a:xfrm>
            <a:off x="-9525" y="-19050"/>
            <a:ext cx="5438775" cy="6933320"/>
          </a:xfrm>
          <a:prstGeom prst="rect">
            <a:avLst/>
          </a:prstGeom>
        </p:spPr>
      </p:pic>
      <p:sp>
        <p:nvSpPr>
          <p:cNvPr id="2" name="标题 1"/>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r>
              <a:rPr kumimoji="1" lang="zh-CN" altLang="en-US" dirty="0"/>
              <a:t>单击此处</a:t>
            </a:r>
            <a:br>
              <a:rPr kumimoji="1" lang="en-US" altLang="zh-CN" dirty="0"/>
            </a:br>
            <a:r>
              <a:rPr kumimoji="1" lang="zh-CN" altLang="en-US" dirty="0"/>
              <a:t>编辑标题样式</a:t>
            </a:r>
            <a:endParaRPr kumimoji="1" lang="zh-CN" altLang="en-US" dirty="0"/>
          </a:p>
        </p:txBody>
      </p:sp>
      <p:sp>
        <p:nvSpPr>
          <p:cNvPr id="3" name="文本占位符 2"/>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endParaRPr kumimoji="1" lang="zh-CN" altLang="en-US" dirty="0"/>
          </a:p>
        </p:txBody>
      </p:sp>
      <p:sp>
        <p:nvSpPr>
          <p:cNvPr id="7" name="矩形 6"/>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Times New Roman" panose="02020603050405020304" charset="0"/>
                <a:cs typeface="Times New Roman" panose="02020603050405020304" charset="0"/>
              </a:rPr>
              <a:t>01.</a:t>
            </a:r>
            <a:endParaRPr lang="zh-CN" altLang="en-US" sz="7200" b="1" i="1" dirty="0">
              <a:solidFill>
                <a:schemeClr val="tx1">
                  <a:lumMod val="75000"/>
                  <a:lumOff val="25000"/>
                </a:schemeClr>
              </a:solidFill>
              <a:latin typeface="Times New Roman" panose="02020603050405020304" charset="0"/>
              <a:cs typeface="Times New Roman" panose="02020603050405020304" charset="0"/>
            </a:endParaRPr>
          </a:p>
        </p:txBody>
      </p:sp>
      <p:sp>
        <p:nvSpPr>
          <p:cNvPr id="9" name="灯片编号占位符 5"/>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2_节标题">
    <p:bg>
      <p:bgPr>
        <a:solidFill>
          <a:schemeClr val="bg1"/>
        </a:solidFill>
        <a:effectLst/>
      </p:bgPr>
    </p:bg>
    <p:spTree>
      <p:nvGrpSpPr>
        <p:cNvPr id="1" name=""/>
        <p:cNvGrpSpPr/>
        <p:nvPr/>
      </p:nvGrpSpPr>
      <p:grpSpPr>
        <a:xfrm>
          <a:off x="0" y="0"/>
          <a:ext cx="0" cy="0"/>
          <a:chOff x="0" y="0"/>
          <a:chExt cx="0" cy="0"/>
        </a:xfrm>
      </p:grpSpPr>
      <p:pic>
        <p:nvPicPr>
          <p:cNvPr id="8" name="图片 7" descr="图片包含 户外, 草, 田地, 建筑&#10;&#10;描述已自动生成"/>
          <p:cNvPicPr>
            <a:picLocks noChangeAspect="1"/>
          </p:cNvPicPr>
          <p:nvPr userDrawn="1"/>
        </p:nvPicPr>
        <p:blipFill rotWithShape="1">
          <a:blip r:embed="rId2"/>
          <a:srcRect l="7002" t="9222" r="18804"/>
          <a:stretch>
            <a:fillRect/>
          </a:stretch>
        </p:blipFill>
        <p:spPr>
          <a:xfrm>
            <a:off x="0" y="0"/>
            <a:ext cx="12192000" cy="6858000"/>
          </a:xfrm>
          <a:prstGeom prst="rect">
            <a:avLst/>
          </a:prstGeom>
        </p:spPr>
      </p:pic>
      <p:pic>
        <p:nvPicPr>
          <p:cNvPr id="15" name="图片 14" descr="图片包含 游戏机, 画, 钟表&#10;&#10;描述已自动生成"/>
          <p:cNvPicPr>
            <a:picLocks noChangeAspect="1"/>
          </p:cNvPicPr>
          <p:nvPr userDrawn="1"/>
        </p:nvPicPr>
        <p:blipFill rotWithShape="1">
          <a:blip r:embed="rId3"/>
          <a:srcRect l="13880" r="47917"/>
          <a:stretch>
            <a:fillRect/>
          </a:stretch>
        </p:blipFill>
        <p:spPr>
          <a:xfrm>
            <a:off x="-9525" y="-19050"/>
            <a:ext cx="5438775" cy="6933320"/>
          </a:xfrm>
          <a:prstGeom prst="rect">
            <a:avLst/>
          </a:prstGeom>
        </p:spPr>
      </p:pic>
      <p:sp>
        <p:nvSpPr>
          <p:cNvPr id="2" name="标题 1"/>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宋体-简" panose="02010600040101010101" charset="-122"/>
                <a:ea typeface="宋体-简" panose="02010600040101010101" charset="-122"/>
                <a:cs typeface="Times New Roman" panose="02020603050405020304" charset="0"/>
              </a:defRPr>
            </a:lvl1pPr>
          </a:lstStyle>
          <a:p>
            <a:r>
              <a:rPr kumimoji="1" lang="zh-CN" altLang="en-US" dirty="0"/>
              <a:t>单击此处</a:t>
            </a:r>
            <a:br>
              <a:rPr kumimoji="1" lang="en-US" altLang="zh-CN" dirty="0"/>
            </a:br>
            <a:r>
              <a:rPr kumimoji="1" lang="zh-CN" altLang="en-US" dirty="0"/>
              <a:t>编辑标题样式</a:t>
            </a:r>
            <a:endParaRPr kumimoji="1" lang="zh-CN" altLang="en-US" dirty="0"/>
          </a:p>
        </p:txBody>
      </p:sp>
      <p:sp>
        <p:nvSpPr>
          <p:cNvPr id="3" name="文本占位符 2"/>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endParaRPr kumimoji="1" lang="zh-CN" altLang="en-US" dirty="0"/>
          </a:p>
        </p:txBody>
      </p:sp>
      <p:sp>
        <p:nvSpPr>
          <p:cNvPr id="7" name="矩形 6"/>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Times New Roman" panose="02020603050405020304" charset="0"/>
                <a:cs typeface="Times New Roman" panose="02020603050405020304" charset="0"/>
              </a:rPr>
              <a:t>0</a:t>
            </a:r>
            <a:r>
              <a:rPr lang="en-US" altLang="zh-CN" sz="7200" b="1" i="1" dirty="0">
                <a:solidFill>
                  <a:schemeClr val="tx1">
                    <a:lumMod val="75000"/>
                    <a:lumOff val="25000"/>
                  </a:schemeClr>
                </a:solidFill>
                <a:latin typeface="Times New Roman" panose="02020603050405020304" charset="0"/>
                <a:cs typeface="Times New Roman" panose="02020603050405020304" charset="0"/>
              </a:rPr>
              <a:t>2</a:t>
            </a:r>
            <a:r>
              <a:rPr lang="zh-CN" altLang="en-US" sz="7200" b="1" i="1" dirty="0">
                <a:solidFill>
                  <a:schemeClr val="tx1">
                    <a:lumMod val="75000"/>
                    <a:lumOff val="25000"/>
                  </a:schemeClr>
                </a:solidFill>
                <a:latin typeface="Times New Roman" panose="02020603050405020304" charset="0"/>
                <a:cs typeface="Times New Roman" panose="02020603050405020304" charset="0"/>
              </a:rPr>
              <a:t>.</a:t>
            </a:r>
            <a:endParaRPr lang="zh-CN" altLang="en-US" sz="7200" b="1" i="1" dirty="0">
              <a:solidFill>
                <a:schemeClr val="tx1">
                  <a:lumMod val="75000"/>
                  <a:lumOff val="25000"/>
                </a:schemeClr>
              </a:solidFill>
              <a:latin typeface="Times New Roman" panose="02020603050405020304" charset="0"/>
              <a:cs typeface="Times New Roman" panose="02020603050405020304" charset="0"/>
            </a:endParaRPr>
          </a:p>
        </p:txBody>
      </p:sp>
      <p:sp>
        <p:nvSpPr>
          <p:cNvPr id="9" name="灯片编号占位符 5"/>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宋体-简" panose="02010600040101010101" charset="-122"/>
                <a:cs typeface="Times New Roman" panose="02020603050405020304" charset="0"/>
              </a:defRPr>
            </a:lvl1pPr>
          </a:lstStyle>
          <a:p>
            <a:fld id="{8738F588-DBAA-5947-A52A-E444FC590A45}" type="datetime1">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宋体-简" panose="02010600040101010101" charset="-122"/>
                <a:cs typeface="Times New Roman" panose="02020603050405020304" charset="0"/>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宋体-简" panose="02010600040101010101" charset="-122"/>
                <a:cs typeface="Times New Roman" panose="02020603050405020304" charset="0"/>
              </a:defRPr>
            </a:lvl1pPr>
          </a:lstStyle>
          <a:p>
            <a:fld id="{562DC770-FF79-6F43-8302-D9B49950C09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宋体-简" panose="02010600040101010101" charset="-122"/>
          <a:ea typeface="宋体-简" panose="02010600040101010101" charset="-122"/>
          <a:cs typeface="Times New Roman" panose="020206030504050203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宋体-简" panose="02010600040101010101" charset="-122"/>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宋体-简" panose="02010600040101010101" charset="-122"/>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宋体-简" panose="02010600040101010101" charset="-122"/>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宋体-简" panose="02010600040101010101" charset="-122"/>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宋体-简" panose="02010600040101010101" charset="-122"/>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0" Type="http://schemas.openxmlformats.org/officeDocument/2006/relationships/slideLayout" Target="../slideLayouts/slideLayout15.xml"/><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xml"/><Relationship Id="rId2" Type="http://schemas.openxmlformats.org/officeDocument/2006/relationships/image" Target="../media/image40.png"/><Relationship Id="rId1" Type="http://schemas.openxmlformats.org/officeDocument/2006/relationships/tags" Target="../tags/tag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image" Target="../media/image43.png"/><Relationship Id="rId6" Type="http://schemas.openxmlformats.org/officeDocument/2006/relationships/tags" Target="../tags/tag39.xml"/><Relationship Id="rId5" Type="http://schemas.openxmlformats.org/officeDocument/2006/relationships/image" Target="../media/image42.png"/><Relationship Id="rId4" Type="http://schemas.openxmlformats.org/officeDocument/2006/relationships/tags" Target="../tags/tag38.xml"/><Relationship Id="rId3" Type="http://schemas.openxmlformats.org/officeDocument/2006/relationships/image" Target="../media/image41.png"/><Relationship Id="rId2" Type="http://schemas.openxmlformats.org/officeDocument/2006/relationships/tags" Target="../tags/tag37.xml"/><Relationship Id="rId12" Type="http://schemas.openxmlformats.org/officeDocument/2006/relationships/slideLayout" Target="../slideLayouts/slideLayout15.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tags" Target="../tags/tag49.xml"/><Relationship Id="rId7" Type="http://schemas.openxmlformats.org/officeDocument/2006/relationships/image" Target="../media/image45.png"/><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44.png"/><Relationship Id="rId2" Type="http://schemas.openxmlformats.org/officeDocument/2006/relationships/tags" Target="../tags/tag45.xml"/><Relationship Id="rId15" Type="http://schemas.openxmlformats.org/officeDocument/2006/relationships/slideLayout" Target="../slideLayouts/slideLayout15.xml"/><Relationship Id="rId14" Type="http://schemas.openxmlformats.org/officeDocument/2006/relationships/tags" Target="../tags/tag52.xml"/><Relationship Id="rId13" Type="http://schemas.openxmlformats.org/officeDocument/2006/relationships/image" Target="../media/image48.png"/><Relationship Id="rId12" Type="http://schemas.openxmlformats.org/officeDocument/2006/relationships/tags" Target="../tags/tag51.xml"/><Relationship Id="rId11" Type="http://schemas.openxmlformats.org/officeDocument/2006/relationships/image" Target="../media/image47.png"/><Relationship Id="rId10" Type="http://schemas.openxmlformats.org/officeDocument/2006/relationships/tags" Target="../tags/tag50.xml"/><Relationship Id="rId1" Type="http://schemas.openxmlformats.org/officeDocument/2006/relationships/tags" Target="../tags/tag44.xml"/></Relationships>
</file>

<file path=ppt/slides/_rels/slide18.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tags" Target="../tags/tag57.xml"/><Relationship Id="rId7" Type="http://schemas.openxmlformats.org/officeDocument/2006/relationships/image" Target="../media/image51.png"/><Relationship Id="rId6" Type="http://schemas.openxmlformats.org/officeDocument/2006/relationships/tags" Target="../tags/tag56.xml"/><Relationship Id="rId5" Type="http://schemas.openxmlformats.org/officeDocument/2006/relationships/image" Target="../media/image50.png"/><Relationship Id="rId4" Type="http://schemas.openxmlformats.org/officeDocument/2006/relationships/tags" Target="../tags/tag55.xml"/><Relationship Id="rId3" Type="http://schemas.openxmlformats.org/officeDocument/2006/relationships/image" Target="../media/image49.png"/><Relationship Id="rId2" Type="http://schemas.openxmlformats.org/officeDocument/2006/relationships/tags" Target="../tags/tag54.xml"/><Relationship Id="rId17" Type="http://schemas.openxmlformats.org/officeDocument/2006/relationships/slideLayout" Target="../slideLayouts/slideLayout15.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image" Target="../media/image53.png"/><Relationship Id="rId10" Type="http://schemas.openxmlformats.org/officeDocument/2006/relationships/tags" Target="../tags/tag58.xml"/><Relationship Id="rId1" Type="http://schemas.openxmlformats.org/officeDocument/2006/relationships/tags" Target="../tags/tag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54.png"/><Relationship Id="rId2" Type="http://schemas.openxmlformats.org/officeDocument/2006/relationships/tags" Target="../tags/tag65.xml"/><Relationship Id="rId1" Type="http://schemas.openxmlformats.org/officeDocument/2006/relationships/tags" Target="../tags/tag64.xml"/></Relationships>
</file>

<file path=ppt/slides/_rels/slide21.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image" Target="../media/image56.png"/><Relationship Id="rId4" Type="http://schemas.openxmlformats.org/officeDocument/2006/relationships/tags" Target="../tags/tag70.xml"/><Relationship Id="rId3" Type="http://schemas.openxmlformats.org/officeDocument/2006/relationships/image" Target="../media/image55.png"/><Relationship Id="rId2" Type="http://schemas.openxmlformats.org/officeDocument/2006/relationships/tags" Target="../tags/tag69.xml"/><Relationship Id="rId16" Type="http://schemas.openxmlformats.org/officeDocument/2006/relationships/slideLayout" Target="../slideLayouts/slideLayout15.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image" Target="../media/image57.png"/><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8.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image" Target="../media/image60.png"/><Relationship Id="rId6" Type="http://schemas.openxmlformats.org/officeDocument/2006/relationships/tags" Target="../tags/tag83.xml"/><Relationship Id="rId5" Type="http://schemas.openxmlformats.org/officeDocument/2006/relationships/image" Target="../media/image59.png"/><Relationship Id="rId4" Type="http://schemas.openxmlformats.org/officeDocument/2006/relationships/tags" Target="../tags/tag82.xml"/><Relationship Id="rId3" Type="http://schemas.openxmlformats.org/officeDocument/2006/relationships/image" Target="../media/image58.png"/><Relationship Id="rId2" Type="http://schemas.openxmlformats.org/officeDocument/2006/relationships/tags" Target="../tags/tag81.xml"/><Relationship Id="rId1" Type="http://schemas.openxmlformats.org/officeDocument/2006/relationships/tags" Target="../tags/tag80.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85.xml"/><Relationship Id="rId2" Type="http://schemas.openxmlformats.org/officeDocument/2006/relationships/image" Target="../media/image61.png"/><Relationship Id="rId1" Type="http://schemas.openxmlformats.org/officeDocument/2006/relationships/tags" Target="../tags/tag8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tags" Target="../tags/tag87.xml"/><Relationship Id="rId1" Type="http://schemas.openxmlformats.org/officeDocument/2006/relationships/tags" Target="../tags/tag86.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92.xml"/><Relationship Id="rId2" Type="http://schemas.openxmlformats.org/officeDocument/2006/relationships/image" Target="../media/image64.png"/><Relationship Id="rId1" Type="http://schemas.openxmlformats.org/officeDocument/2006/relationships/tags" Target="../tags/tag91.xml"/></Relationships>
</file>

<file path=ppt/slides/_rels/slide27.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image" Target="../media/image66.png"/><Relationship Id="rId6" Type="http://schemas.openxmlformats.org/officeDocument/2006/relationships/tags" Target="../tags/tag97.xml"/><Relationship Id="rId5" Type="http://schemas.openxmlformats.org/officeDocument/2006/relationships/image" Target="../media/image65.png"/><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0" Type="http://schemas.openxmlformats.org/officeDocument/2006/relationships/slideLayout" Target="../slideLayouts/slideLayout15.xml"/><Relationship Id="rId1" Type="http://schemas.openxmlformats.org/officeDocument/2006/relationships/tags" Target="../tags/tag93.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image" Target="../media/image67.jpeg"/><Relationship Id="rId1" Type="http://schemas.openxmlformats.org/officeDocument/2006/relationships/tags" Target="../tags/tag100.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07.xml"/><Relationship Id="rId5" Type="http://schemas.openxmlformats.org/officeDocument/2006/relationships/image" Target="../media/image69.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image" Target="../media/image68.png"/><Relationship Id="rId1" Type="http://schemas.openxmlformats.org/officeDocument/2006/relationships/tags" Target="../tags/tag10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9.xml"/><Relationship Id="rId1" Type="http://schemas.openxmlformats.org/officeDocument/2006/relationships/tags" Target="../tags/tag108.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image" Target="../media/image70.png"/><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15.xml"/></Relationships>
</file>

<file path=ppt/slides/_rels/slide34.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image" Target="../media/image71.png"/><Relationship Id="rId2" Type="http://schemas.openxmlformats.org/officeDocument/2006/relationships/tags" Target="../tags/tag117.xml"/><Relationship Id="rId12" Type="http://schemas.openxmlformats.org/officeDocument/2006/relationships/slideLayout" Target="../slideLayouts/slideLayout15.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tags" Target="../tags/tag116.xml"/></Relationships>
</file>

<file path=ppt/slides/_rels/slide35.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image" Target="../media/image73.png"/><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image" Target="../media/image72.png"/><Relationship Id="rId11" Type="http://schemas.openxmlformats.org/officeDocument/2006/relationships/slideLayout" Target="../slideLayouts/slideLayout15.xml"/><Relationship Id="rId10" Type="http://schemas.openxmlformats.org/officeDocument/2006/relationships/tags" Target="../tags/tag133.xml"/><Relationship Id="rId1" Type="http://schemas.openxmlformats.org/officeDocument/2006/relationships/tags" Target="../tags/tag12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3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3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3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38.xml"/><Relationship Id="rId1" Type="http://schemas.openxmlformats.org/officeDocument/2006/relationships/tags" Target="../tags/tag137.xml"/></Relationships>
</file>

<file path=ppt/slides/_rels/slide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37.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36.png"/><Relationship Id="rId11" Type="http://schemas.openxmlformats.org/officeDocument/2006/relationships/slideLayout" Target="../slideLayouts/slideLayout15.xml"/><Relationship Id="rId10" Type="http://schemas.openxmlformats.org/officeDocument/2006/relationships/tags" Target="../tags/tag8.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4" Type="http://schemas.openxmlformats.org/officeDocument/2006/relationships/slideLayout" Target="../slideLayouts/slideLayout15.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39.xml"/></Relationships>
</file>

<file path=ppt/slides/_rels/slide42.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1" Type="http://schemas.openxmlformats.org/officeDocument/2006/relationships/slideLayout" Target="../slideLayouts/slideLayout15.xml"/><Relationship Id="rId10" Type="http://schemas.openxmlformats.org/officeDocument/2006/relationships/tags" Target="../tags/tag161.xml"/><Relationship Id="rId1" Type="http://schemas.openxmlformats.org/officeDocument/2006/relationships/tags" Target="../tags/tag15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63.xml"/><Relationship Id="rId1" Type="http://schemas.openxmlformats.org/officeDocument/2006/relationships/tags" Target="../tags/tag16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4.jpe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5.xml"/><Relationship Id="rId7" Type="http://schemas.openxmlformats.org/officeDocument/2006/relationships/image" Target="../media/image39.png"/><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38.png"/><Relationship Id="rId2" Type="http://schemas.openxmlformats.org/officeDocument/2006/relationships/tags" Target="../tags/tag10.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5.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5.xml"/><Relationship Id="rId2" Type="http://schemas.openxmlformats.org/officeDocument/2006/relationships/tags" Target="../tags/tag22.xml"/><Relationship Id="rId1" Type="http://schemas.openxmlformats.org/officeDocument/2006/relationships/tags" Target="../tags/tag2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1441450" y="3565525"/>
            <a:ext cx="5799455" cy="725805"/>
          </a:xfrm>
        </p:spPr>
        <p:txBody>
          <a:bodyPr/>
          <a:p>
            <a:r>
              <a:t>汇报人</a:t>
            </a:r>
            <a:r>
              <a:rPr lang="en-US" altLang="zh-CN"/>
              <a:t>: </a:t>
            </a:r>
            <a:r>
              <a:t>杨思颖</a:t>
            </a:r>
            <a:r>
              <a:rPr lang="en-US" altLang="zh-CN"/>
              <a:t>  </a:t>
            </a:r>
            <a:r>
              <a:t>指导老师</a:t>
            </a:r>
            <a:r>
              <a:rPr lang="en-US" altLang="zh-CN"/>
              <a:t>: </a:t>
            </a:r>
            <a:r>
              <a:t>赵永</a:t>
            </a:r>
            <a:r>
              <a:t>敢</a:t>
            </a:r>
          </a:p>
          <a:p>
            <a:r>
              <a:rPr lang="en-US" altLang="zh-CN"/>
              <a:t>2024/06/11</a:t>
            </a:r>
            <a:endParaRPr lang="en-US" altLang="zh-CN"/>
          </a:p>
        </p:txBody>
      </p:sp>
      <p:sp>
        <p:nvSpPr>
          <p:cNvPr id="3" name="标题 2"/>
          <p:cNvSpPr>
            <a:spLocks noGrp="1"/>
          </p:cNvSpPr>
          <p:nvPr>
            <p:ph type="ctrTitle"/>
          </p:nvPr>
        </p:nvSpPr>
        <p:spPr>
          <a:xfrm>
            <a:off x="1441264" y="2240860"/>
            <a:ext cx="5799600" cy="1324800"/>
          </a:xfrm>
        </p:spPr>
        <p:txBody>
          <a:bodyPr>
            <a:noAutofit/>
          </a:bodyPr>
          <a:p>
            <a:r>
              <a:rPr lang="zh-CN" altLang="en-US" sz="4400">
                <a:latin typeface="华文中宋" panose="02010600040101010101" charset="-122"/>
                <a:ea typeface="华文中宋" panose="02010600040101010101" charset="-122"/>
                <a:cs typeface="华文中宋" panose="02010600040101010101" charset="-122"/>
              </a:rPr>
              <a:t>山西省农田土壤有机碳演变特征及趋势预测</a:t>
            </a:r>
            <a:endParaRPr lang="zh-CN" altLang="en-US" sz="4400">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advTm="426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39800" y="2062480"/>
            <a:ext cx="7283450" cy="4658995"/>
          </a:xfrm>
        </p:spPr>
        <p:txBody>
          <a:bodyPr>
            <a:normAutofit/>
          </a:bodyPr>
          <a:p>
            <a:pPr fontAlgn="auto">
              <a:lnSpc>
                <a:spcPct val="100000"/>
              </a:lnSpc>
            </a:pP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研究背景与</a:t>
            </a: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意义</a:t>
            </a:r>
            <a:endPar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4" fontAlgn="auto">
              <a:lnSpc>
                <a:spcPct val="120000"/>
              </a:lnSpc>
              <a:buFont typeface="Wingdings" panose="05000000000000000000" charset="0"/>
              <a:buChar char="Ø"/>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研究背景</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3" fontAlgn="auto">
              <a:lnSpc>
                <a:spcPct val="120000"/>
              </a:lnSpc>
              <a:buFont typeface="Wingdings" panose="05000000000000000000" charset="0"/>
              <a:buChar char="Ø"/>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研究现状</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3" fontAlgn="auto">
              <a:lnSpc>
                <a:spcPct val="120000"/>
              </a:lnSpc>
              <a:buFont typeface="Wingdings" panose="05000000000000000000" charset="0"/>
              <a:buChar char="Ø"/>
            </a:pP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研究内容</a:t>
            </a:r>
            <a:r>
              <a:rPr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与技术路线</a:t>
            </a:r>
            <a:endParaRPr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数据来源与</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分析方法</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亮点性研究</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总结与展望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fld id="{562DC770-FF79-6F43-8302-D9B49950C096}" type="slidenum">
              <a:rPr kumimoji="1" lang="zh-CN" altLang="en-US" smtClean="0"/>
            </a:fld>
            <a:endParaRPr kumimoji="1" lang="zh-CN" altLang="en-US"/>
          </a:p>
        </p:txBody>
      </p:sp>
    </p:spTree>
  </p:cSld>
  <p:clrMapOvr>
    <a:masterClrMapping/>
  </p:clrMapOvr>
  <p:transition advTm="986"/>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1"/>
            </p:custDataLst>
          </p:nvPr>
        </p:nvSpPr>
        <p:spPr>
          <a:xfrm>
            <a:off x="1499919" y="64906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研究</a:t>
            </a:r>
            <a:r>
              <a:rPr lang="zh-CN" altLang="en-US" sz="3200"/>
              <a:t>内容</a:t>
            </a:r>
            <a:endParaRPr lang="zh-CN" altLang="en-US" sz="3200"/>
          </a:p>
        </p:txBody>
      </p:sp>
      <p:sp>
        <p:nvSpPr>
          <p:cNvPr id="20" name="文本框 19"/>
          <p:cNvSpPr txBox="1"/>
          <p:nvPr>
            <p:custDataLst>
              <p:tags r:id="rId2"/>
            </p:custDataLst>
          </p:nvPr>
        </p:nvSpPr>
        <p:spPr>
          <a:xfrm>
            <a:off x="220345" y="1329690"/>
            <a:ext cx="11861165" cy="628650"/>
          </a:xfrm>
          <a:prstGeom prst="rect">
            <a:avLst/>
          </a:prstGeom>
          <a:solidFill>
            <a:srgbClr val="660874"/>
          </a:solidFill>
        </p:spPr>
        <p:txBody>
          <a:bodyPr wrap="square" rtlCol="0">
            <a:noAutofit/>
          </a:bodyPr>
          <a:p>
            <a:pPr algn="ctr" defTabSz="1216025">
              <a:lnSpc>
                <a:spcPct val="120000"/>
              </a:lnSpc>
              <a:spcBef>
                <a:spcPct val="20000"/>
              </a:spcBef>
            </a:pPr>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描述现象、</a:t>
            </a:r>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了解变化</a:t>
            </a:r>
            <a:r>
              <a:rPr lang="en-US" altLang="zh-CN"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耦合多源数据、定量影响因素</a:t>
            </a:r>
            <a:r>
              <a:rPr lang="en-US" altLang="zh-CN"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搭建模型、预测未来</a:t>
            </a:r>
            <a:endPar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矩形 4"/>
          <p:cNvSpPr/>
          <p:nvPr>
            <p:custDataLst>
              <p:tags r:id="rId3"/>
            </p:custDataLst>
          </p:nvPr>
        </p:nvSpPr>
        <p:spPr>
          <a:xfrm>
            <a:off x="657860" y="2461260"/>
            <a:ext cx="2434590" cy="1448435"/>
          </a:xfrm>
          <a:prstGeom prst="rect">
            <a:avLst/>
          </a:prstGeom>
        </p:spPr>
        <p:style>
          <a:lnRef idx="0">
            <a:srgbClr val="FFFFFF"/>
          </a:lnRef>
          <a:fillRef idx="2">
            <a:schemeClr val="accent1"/>
          </a:fillRef>
          <a:effectRef idx="0">
            <a:srgbClr val="FFFFFF"/>
          </a:effectRef>
          <a:fontRef idx="minor">
            <a:schemeClr val="lt1"/>
          </a:fontRef>
        </p:style>
        <p:txBody>
          <a:bodyPr rtlCol="0" anchor="ctr"/>
          <a:p>
            <a:pPr algn="ctr"/>
            <a:r>
              <a:rPr lang="zh-CN" altLang="en-US" sz="3200"/>
              <a:t>描述现象</a:t>
            </a:r>
            <a:endParaRPr lang="zh-CN" altLang="en-US" sz="3200"/>
          </a:p>
          <a:p>
            <a:pPr algn="ctr"/>
            <a:r>
              <a:rPr lang="zh-CN" altLang="en-US" sz="3200"/>
              <a:t>了解变化</a:t>
            </a:r>
            <a:endParaRPr lang="zh-CN" altLang="en-US" sz="3200"/>
          </a:p>
        </p:txBody>
      </p:sp>
      <p:sp>
        <p:nvSpPr>
          <p:cNvPr id="22" name="矩形 21"/>
          <p:cNvSpPr/>
          <p:nvPr>
            <p:custDataLst>
              <p:tags r:id="rId4"/>
            </p:custDataLst>
          </p:nvPr>
        </p:nvSpPr>
        <p:spPr>
          <a:xfrm>
            <a:off x="4679315" y="4531995"/>
            <a:ext cx="2434590" cy="1448435"/>
          </a:xfrm>
          <a:prstGeom prst="rect">
            <a:avLst/>
          </a:prstGeom>
        </p:spPr>
        <p:style>
          <a:lnRef idx="0">
            <a:srgbClr val="FFFFFF"/>
          </a:lnRef>
          <a:fillRef idx="2">
            <a:schemeClr val="accent1"/>
          </a:fillRef>
          <a:effectRef idx="0">
            <a:srgbClr val="FFFFFF"/>
          </a:effectRef>
          <a:fontRef idx="minor">
            <a:schemeClr val="lt1"/>
          </a:fontRef>
        </p:style>
        <p:txBody>
          <a:bodyPr rtlCol="0" anchor="ctr"/>
          <a:p>
            <a:pPr algn="ctr"/>
            <a:r>
              <a:rPr lang="zh-CN" altLang="en-US" sz="3200"/>
              <a:t>多源数据</a:t>
            </a:r>
            <a:endParaRPr lang="zh-CN" altLang="en-US" sz="3200"/>
          </a:p>
          <a:p>
            <a:pPr algn="ctr"/>
            <a:r>
              <a:rPr lang="zh-CN" altLang="en-US" sz="3200"/>
              <a:t>影响因素</a:t>
            </a:r>
            <a:endParaRPr lang="zh-CN" altLang="en-US" sz="3200"/>
          </a:p>
        </p:txBody>
      </p:sp>
      <p:sp>
        <p:nvSpPr>
          <p:cNvPr id="23" name="矩形 22"/>
          <p:cNvSpPr/>
          <p:nvPr>
            <p:custDataLst>
              <p:tags r:id="rId5"/>
            </p:custDataLst>
          </p:nvPr>
        </p:nvSpPr>
        <p:spPr>
          <a:xfrm>
            <a:off x="8700770" y="2461260"/>
            <a:ext cx="2434590" cy="1448435"/>
          </a:xfrm>
          <a:prstGeom prst="rect">
            <a:avLst/>
          </a:prstGeom>
        </p:spPr>
        <p:style>
          <a:lnRef idx="0">
            <a:srgbClr val="FFFFFF"/>
          </a:lnRef>
          <a:fillRef idx="2">
            <a:schemeClr val="accent1"/>
          </a:fillRef>
          <a:effectRef idx="0">
            <a:srgbClr val="FFFFFF"/>
          </a:effectRef>
          <a:fontRef idx="minor">
            <a:schemeClr val="lt1"/>
          </a:fontRef>
        </p:style>
        <p:txBody>
          <a:bodyPr rtlCol="0" anchor="ctr"/>
          <a:p>
            <a:pPr algn="ctr"/>
            <a:r>
              <a:rPr lang="zh-CN" altLang="en-US" sz="3200"/>
              <a:t>搭建模型</a:t>
            </a:r>
            <a:endParaRPr lang="zh-CN" altLang="en-US" sz="3200"/>
          </a:p>
          <a:p>
            <a:pPr algn="ctr"/>
            <a:r>
              <a:rPr lang="zh-CN" altLang="en-US" sz="3200"/>
              <a:t>预测未来</a:t>
            </a:r>
            <a:endParaRPr lang="zh-CN" altLang="en-US" sz="3200"/>
          </a:p>
        </p:txBody>
      </p:sp>
      <p:sp>
        <p:nvSpPr>
          <p:cNvPr id="24" name="文本框 23"/>
          <p:cNvSpPr txBox="1"/>
          <p:nvPr/>
        </p:nvSpPr>
        <p:spPr>
          <a:xfrm>
            <a:off x="220345" y="4629785"/>
            <a:ext cx="3701415" cy="1938020"/>
          </a:xfrm>
          <a:prstGeom prst="rect">
            <a:avLst/>
          </a:prstGeom>
          <a:noFill/>
        </p:spPr>
        <p:txBody>
          <a:bodyPr wrap="square" rtlCol="0">
            <a:spAutoFit/>
          </a:bodyPr>
          <a:p>
            <a:pPr marL="285750" indent="-285750" algn="just">
              <a:lnSpc>
                <a:spcPct val="150000"/>
              </a:lnSpc>
              <a:buFont typeface="Arial" panose="020B0604020202020204" pitchFamily="34" charset="0"/>
              <a:buChar char="•"/>
            </a:pPr>
            <a:r>
              <a:rPr lang="zh-CN" altLang="en-US" sz="2000" b="1">
                <a:latin typeface="华文仿宋" panose="02010600040101010101" charset="-122"/>
                <a:ea typeface="华文仿宋" panose="02010600040101010101" charset="-122"/>
                <a:cs typeface="华文仿宋" panose="02010600040101010101" charset="-122"/>
              </a:rPr>
              <a:t>从多维度梳理数据</a:t>
            </a:r>
            <a:endParaRPr lang="zh-CN" altLang="en-US" sz="2000" b="1">
              <a:latin typeface="华文仿宋" panose="02010600040101010101" charset="-122"/>
              <a:ea typeface="华文仿宋" panose="02010600040101010101" charset="-122"/>
              <a:cs typeface="华文仿宋" panose="02010600040101010101" charset="-122"/>
            </a:endParaRPr>
          </a:p>
          <a:p>
            <a:pPr marL="285750" indent="-285750" algn="just">
              <a:lnSpc>
                <a:spcPct val="150000"/>
              </a:lnSpc>
              <a:buFont typeface="Arial" panose="020B0604020202020204" pitchFamily="34" charset="0"/>
              <a:buChar char="•"/>
            </a:pPr>
            <a:r>
              <a:rPr lang="zh-CN" altLang="en-US" sz="2000" b="1">
                <a:latin typeface="华文仿宋" panose="02010600040101010101" charset="-122"/>
                <a:ea typeface="华文仿宋" panose="02010600040101010101" charset="-122"/>
                <a:cs typeface="华文仿宋" panose="02010600040101010101" charset="-122"/>
                <a:sym typeface="+mn-ea"/>
              </a:rPr>
              <a:t>理清过去</a:t>
            </a:r>
            <a:r>
              <a:rPr lang="en-US" altLang="zh-CN" sz="2000" b="1">
                <a:latin typeface="华文仿宋" panose="02010600040101010101" charset="-122"/>
                <a:ea typeface="华文仿宋" panose="02010600040101010101" charset="-122"/>
                <a:cs typeface="华文仿宋" panose="02010600040101010101" charset="-122"/>
                <a:sym typeface="+mn-ea"/>
              </a:rPr>
              <a:t>40</a:t>
            </a:r>
            <a:r>
              <a:rPr lang="zh-CN" altLang="en-US" sz="2000" b="1">
                <a:latin typeface="华文仿宋" panose="02010600040101010101" charset="-122"/>
                <a:ea typeface="华文仿宋" panose="02010600040101010101" charset="-122"/>
                <a:cs typeface="华文仿宋" panose="02010600040101010101" charset="-122"/>
                <a:sym typeface="+mn-ea"/>
              </a:rPr>
              <a:t>年</a:t>
            </a:r>
            <a:r>
              <a:rPr lang="en-US" altLang="zh-CN" sz="2000" b="1">
                <a:latin typeface="华文仿宋" panose="02010600040101010101" charset="-122"/>
                <a:ea typeface="华文仿宋" panose="02010600040101010101" charset="-122"/>
                <a:cs typeface="华文仿宋" panose="02010600040101010101" charset="-122"/>
                <a:sym typeface="+mn-ea"/>
              </a:rPr>
              <a:t>(1982-2022)</a:t>
            </a:r>
            <a:r>
              <a:rPr lang="zh-CN" altLang="en-US" sz="2000" b="1">
                <a:latin typeface="华文仿宋" panose="02010600040101010101" charset="-122"/>
                <a:ea typeface="华文仿宋" panose="02010600040101010101" charset="-122"/>
                <a:cs typeface="华文仿宋" panose="02010600040101010101" charset="-122"/>
                <a:sym typeface="+mn-ea"/>
              </a:rPr>
              <a:t>、过去</a:t>
            </a:r>
            <a:r>
              <a:rPr lang="en-US" altLang="zh-CN" sz="2000" b="1">
                <a:latin typeface="华文仿宋" panose="02010600040101010101" charset="-122"/>
                <a:ea typeface="华文仿宋" panose="02010600040101010101" charset="-122"/>
                <a:cs typeface="华文仿宋" panose="02010600040101010101" charset="-122"/>
                <a:sym typeface="+mn-ea"/>
              </a:rPr>
              <a:t>10</a:t>
            </a:r>
            <a:r>
              <a:rPr lang="zh-CN" altLang="en-US" sz="2000" b="1">
                <a:latin typeface="华文仿宋" panose="02010600040101010101" charset="-122"/>
                <a:ea typeface="华文仿宋" panose="02010600040101010101" charset="-122"/>
                <a:cs typeface="华文仿宋" panose="02010600040101010101" charset="-122"/>
                <a:sym typeface="+mn-ea"/>
              </a:rPr>
              <a:t>年（</a:t>
            </a:r>
            <a:r>
              <a:rPr lang="en-US" altLang="zh-CN" sz="2000" b="1">
                <a:latin typeface="华文仿宋" panose="02010600040101010101" charset="-122"/>
                <a:ea typeface="华文仿宋" panose="02010600040101010101" charset="-122"/>
                <a:cs typeface="华文仿宋" panose="02010600040101010101" charset="-122"/>
                <a:sym typeface="+mn-ea"/>
              </a:rPr>
              <a:t>2012-2022</a:t>
            </a:r>
            <a:r>
              <a:rPr lang="zh-CN" altLang="en-US" sz="2000" b="1">
                <a:latin typeface="华文仿宋" panose="02010600040101010101" charset="-122"/>
                <a:ea typeface="华文仿宋" panose="02010600040101010101" charset="-122"/>
                <a:cs typeface="华文仿宋" panose="02010600040101010101" charset="-122"/>
                <a:sym typeface="+mn-ea"/>
              </a:rPr>
              <a:t>）变化</a:t>
            </a:r>
            <a:endParaRPr lang="zh-CN" altLang="en-US" sz="2000" b="1">
              <a:latin typeface="华文仿宋" panose="02010600040101010101" charset="-122"/>
              <a:ea typeface="华文仿宋" panose="02010600040101010101" charset="-122"/>
              <a:cs typeface="华文仿宋" panose="02010600040101010101" charset="-122"/>
            </a:endParaRPr>
          </a:p>
          <a:p>
            <a:pPr marL="285750" indent="-285750" algn="just">
              <a:lnSpc>
                <a:spcPct val="150000"/>
              </a:lnSpc>
              <a:buFont typeface="Arial" panose="020B0604020202020204" pitchFamily="34" charset="0"/>
              <a:buChar char="•"/>
            </a:pPr>
            <a:r>
              <a:rPr lang="zh-CN" altLang="en-US" sz="2000" b="1">
                <a:latin typeface="华文仿宋" panose="02010600040101010101" charset="-122"/>
                <a:ea typeface="华文仿宋" panose="02010600040101010101" charset="-122"/>
                <a:cs typeface="华文仿宋" panose="02010600040101010101" charset="-122"/>
              </a:rPr>
              <a:t>理解空间</a:t>
            </a:r>
            <a:r>
              <a:rPr lang="en-US" altLang="zh-CN" sz="2000" b="1">
                <a:latin typeface="华文仿宋" panose="02010600040101010101" charset="-122"/>
                <a:ea typeface="华文仿宋" panose="02010600040101010101" charset="-122"/>
                <a:cs typeface="华文仿宋" panose="02010600040101010101" charset="-122"/>
              </a:rPr>
              <a:t>(</a:t>
            </a:r>
            <a:r>
              <a:rPr lang="zh-CN" altLang="en-US" sz="2000" b="1">
                <a:latin typeface="华文仿宋" panose="02010600040101010101" charset="-122"/>
                <a:ea typeface="华文仿宋" panose="02010600040101010101" charset="-122"/>
                <a:cs typeface="华文仿宋" panose="02010600040101010101" charset="-122"/>
              </a:rPr>
              <a:t>晋南、晋中</a:t>
            </a:r>
            <a:r>
              <a:rPr lang="en-US" altLang="zh-CN" sz="2000" b="1">
                <a:latin typeface="华文仿宋" panose="02010600040101010101" charset="-122"/>
                <a:ea typeface="华文仿宋" panose="02010600040101010101" charset="-122"/>
                <a:cs typeface="华文仿宋" panose="02010600040101010101" charset="-122"/>
              </a:rPr>
              <a:t>...)</a:t>
            </a:r>
            <a:r>
              <a:rPr lang="zh-CN" altLang="en-US" sz="2000" b="1">
                <a:latin typeface="华文仿宋" panose="02010600040101010101" charset="-122"/>
                <a:ea typeface="华文仿宋" panose="02010600040101010101" charset="-122"/>
                <a:cs typeface="华文仿宋" panose="02010600040101010101" charset="-122"/>
              </a:rPr>
              <a:t>变化</a:t>
            </a:r>
            <a:endParaRPr lang="zh-CN" altLang="en-US" sz="2000" b="1">
              <a:latin typeface="华文仿宋" panose="02010600040101010101" charset="-122"/>
              <a:ea typeface="华文仿宋" panose="02010600040101010101" charset="-122"/>
              <a:cs typeface="华文仿宋" panose="02010600040101010101" charset="-122"/>
            </a:endParaRPr>
          </a:p>
        </p:txBody>
      </p:sp>
      <p:sp>
        <p:nvSpPr>
          <p:cNvPr id="25" name="文本框 24"/>
          <p:cNvSpPr txBox="1"/>
          <p:nvPr>
            <p:custDataLst>
              <p:tags r:id="rId6"/>
            </p:custDataLst>
          </p:nvPr>
        </p:nvSpPr>
        <p:spPr>
          <a:xfrm>
            <a:off x="3917315" y="2444115"/>
            <a:ext cx="3957955" cy="1476375"/>
          </a:xfrm>
          <a:prstGeom prst="rect">
            <a:avLst/>
          </a:prstGeom>
          <a:noFill/>
        </p:spPr>
        <p:txBody>
          <a:bodyPr wrap="square" rtlCol="0">
            <a:spAutoFit/>
          </a:bodyPr>
          <a:p>
            <a:pPr marL="285750" indent="-285750" algn="just">
              <a:lnSpc>
                <a:spcPct val="150000"/>
              </a:lnSpc>
              <a:buFont typeface="Arial" panose="020B0604020202020204" pitchFamily="34" charset="0"/>
              <a:buChar char="•"/>
            </a:pPr>
            <a:r>
              <a:rPr lang="zh-CN" altLang="en-US" sz="2000" b="1">
                <a:latin typeface="华文仿宋" panose="02010600040101010101" charset="-122"/>
                <a:ea typeface="华文仿宋" panose="02010600040101010101" charset="-122"/>
                <a:cs typeface="华文仿宋" panose="02010600040101010101" charset="-122"/>
              </a:rPr>
              <a:t>耦合多源数据时空演变</a:t>
            </a:r>
            <a:endParaRPr lang="zh-CN" altLang="en-US" sz="2000" b="1">
              <a:latin typeface="华文仿宋" panose="02010600040101010101" charset="-122"/>
              <a:ea typeface="华文仿宋" panose="02010600040101010101" charset="-122"/>
              <a:cs typeface="华文仿宋" panose="02010600040101010101" charset="-122"/>
            </a:endParaRPr>
          </a:p>
          <a:p>
            <a:pPr marL="285750" indent="-285750" algn="just">
              <a:lnSpc>
                <a:spcPct val="150000"/>
              </a:lnSpc>
              <a:buFont typeface="Arial" panose="020B0604020202020204" pitchFamily="34" charset="0"/>
              <a:buChar char="•"/>
            </a:pPr>
            <a:r>
              <a:rPr lang="zh-CN" altLang="en-US" sz="2000" b="1">
                <a:latin typeface="华文仿宋" panose="02010600040101010101" charset="-122"/>
                <a:ea typeface="华文仿宋" panose="02010600040101010101" charset="-122"/>
                <a:cs typeface="华文仿宋" panose="02010600040101010101" charset="-122"/>
              </a:rPr>
              <a:t>理解多源数据（气候、地形</a:t>
            </a:r>
            <a:r>
              <a:rPr lang="zh-CN" altLang="en-US" sz="2000" b="1">
                <a:latin typeface="华文仿宋" panose="02010600040101010101" charset="-122"/>
                <a:ea typeface="华文仿宋" panose="02010600040101010101" charset="-122"/>
                <a:cs typeface="华文仿宋" panose="02010600040101010101" charset="-122"/>
              </a:rPr>
              <a:t>等）对农田有机质的影响</a:t>
            </a:r>
            <a:endParaRPr lang="zh-CN" altLang="en-US" sz="2000" b="1">
              <a:latin typeface="华文仿宋" panose="02010600040101010101" charset="-122"/>
              <a:ea typeface="华文仿宋" panose="02010600040101010101" charset="-122"/>
              <a:cs typeface="华文仿宋" panose="02010600040101010101" charset="-122"/>
            </a:endParaRPr>
          </a:p>
        </p:txBody>
      </p:sp>
      <p:sp>
        <p:nvSpPr>
          <p:cNvPr id="26" name="文本框 25"/>
          <p:cNvSpPr txBox="1"/>
          <p:nvPr>
            <p:custDataLst>
              <p:tags r:id="rId7"/>
            </p:custDataLst>
          </p:nvPr>
        </p:nvSpPr>
        <p:spPr>
          <a:xfrm>
            <a:off x="8272780" y="4568825"/>
            <a:ext cx="3361055" cy="2399665"/>
          </a:xfrm>
          <a:prstGeom prst="rect">
            <a:avLst/>
          </a:prstGeom>
          <a:noFill/>
        </p:spPr>
        <p:txBody>
          <a:bodyPr wrap="square" rtlCol="0">
            <a:spAutoFit/>
          </a:bodyPr>
          <a:p>
            <a:pPr marL="285750" indent="-285750" algn="just">
              <a:lnSpc>
                <a:spcPct val="150000"/>
              </a:lnSpc>
              <a:buFont typeface="Arial" panose="020B0604020202020204" pitchFamily="34" charset="0"/>
              <a:buChar char="•"/>
            </a:pPr>
            <a:r>
              <a:rPr lang="zh-CN" altLang="en-US" sz="2000" b="1">
                <a:latin typeface="华文仿宋" panose="02010600040101010101" charset="-122"/>
                <a:ea typeface="华文仿宋" panose="02010600040101010101" charset="-122"/>
                <a:cs typeface="华文仿宋" panose="02010600040101010101" charset="-122"/>
              </a:rPr>
              <a:t>搭建多种</a:t>
            </a:r>
            <a:r>
              <a:rPr lang="zh-CN" altLang="en-US" sz="2000" b="1">
                <a:latin typeface="华文仿宋" panose="02010600040101010101" charset="-122"/>
                <a:ea typeface="华文仿宋" panose="02010600040101010101" charset="-122"/>
                <a:cs typeface="华文仿宋" panose="02010600040101010101" charset="-122"/>
              </a:rPr>
              <a:t>预测模型</a:t>
            </a:r>
            <a:endParaRPr lang="zh-CN" altLang="en-US" sz="2000" b="1">
              <a:latin typeface="华文仿宋" panose="02010600040101010101" charset="-122"/>
              <a:ea typeface="华文仿宋" panose="02010600040101010101" charset="-122"/>
              <a:cs typeface="华文仿宋" panose="02010600040101010101" charset="-122"/>
            </a:endParaRPr>
          </a:p>
          <a:p>
            <a:pPr marL="285750" indent="-285750" algn="just">
              <a:lnSpc>
                <a:spcPct val="150000"/>
              </a:lnSpc>
              <a:buFont typeface="Arial" panose="020B0604020202020204" pitchFamily="34" charset="0"/>
              <a:buChar char="•"/>
            </a:pPr>
            <a:r>
              <a:rPr lang="zh-CN" altLang="en-US" sz="2000" b="1">
                <a:latin typeface="华文仿宋" panose="02010600040101010101" charset="-122"/>
                <a:ea typeface="华文仿宋" panose="02010600040101010101" charset="-122"/>
                <a:cs typeface="华文仿宋" panose="02010600040101010101" charset="-122"/>
              </a:rPr>
              <a:t>比较</a:t>
            </a:r>
            <a:r>
              <a:rPr lang="zh-CN" altLang="en-US" sz="2000" b="1">
                <a:latin typeface="华文仿宋" panose="02010600040101010101" charset="-122"/>
                <a:ea typeface="华文仿宋" panose="02010600040101010101" charset="-122"/>
                <a:cs typeface="华文仿宋" panose="02010600040101010101" charset="-122"/>
              </a:rPr>
              <a:t>预测精度</a:t>
            </a:r>
            <a:endParaRPr lang="zh-CN" altLang="en-US" sz="2000" b="1">
              <a:latin typeface="华文仿宋" panose="02010600040101010101" charset="-122"/>
              <a:ea typeface="华文仿宋" panose="02010600040101010101" charset="-122"/>
              <a:cs typeface="华文仿宋" panose="02010600040101010101" charset="-122"/>
            </a:endParaRPr>
          </a:p>
          <a:p>
            <a:pPr marL="285750" indent="-285750" algn="just">
              <a:lnSpc>
                <a:spcPct val="150000"/>
              </a:lnSpc>
              <a:buFont typeface="Arial" panose="020B0604020202020204" pitchFamily="34" charset="0"/>
              <a:buChar char="•"/>
            </a:pPr>
            <a:r>
              <a:rPr lang="zh-CN" altLang="en-US" sz="2000" b="1">
                <a:latin typeface="华文仿宋" panose="02010600040101010101" charset="-122"/>
                <a:ea typeface="华文仿宋" panose="02010600040101010101" charset="-122"/>
                <a:cs typeface="华文仿宋" panose="02010600040101010101" charset="-122"/>
              </a:rPr>
              <a:t>设定未来情境，预测该情境下的</a:t>
            </a:r>
            <a:r>
              <a:rPr lang="zh-CN" altLang="en-US" sz="2000" b="1">
                <a:latin typeface="华文仿宋" panose="02010600040101010101" charset="-122"/>
                <a:ea typeface="华文仿宋" panose="02010600040101010101" charset="-122"/>
                <a:cs typeface="华文仿宋" panose="02010600040101010101" charset="-122"/>
              </a:rPr>
              <a:t>有机质含量</a:t>
            </a:r>
            <a:endParaRPr lang="zh-CN" altLang="en-US" sz="2000" b="1">
              <a:latin typeface="华文仿宋" panose="02010600040101010101" charset="-122"/>
              <a:ea typeface="华文仿宋" panose="02010600040101010101" charset="-122"/>
              <a:cs typeface="华文仿宋" panose="02010600040101010101" charset="-122"/>
            </a:endParaRPr>
          </a:p>
          <a:p>
            <a:pPr indent="0" algn="just">
              <a:lnSpc>
                <a:spcPct val="150000"/>
              </a:lnSpc>
              <a:buFont typeface="Arial" panose="020B0604020202020204" pitchFamily="34" charset="0"/>
              <a:buNone/>
            </a:pPr>
            <a:endParaRPr lang="zh-CN" altLang="en-US" sz="2000" b="1">
              <a:latin typeface="华文仿宋" panose="02010600040101010101" charset="-122"/>
              <a:ea typeface="华文仿宋" panose="02010600040101010101" charset="-122"/>
              <a:cs typeface="华文仿宋" panose="02010600040101010101" charset="-122"/>
            </a:endParaRPr>
          </a:p>
        </p:txBody>
      </p:sp>
      <p:sp>
        <p:nvSpPr>
          <p:cNvPr id="27" name="上箭头 26"/>
          <p:cNvSpPr/>
          <p:nvPr/>
        </p:nvSpPr>
        <p:spPr>
          <a:xfrm>
            <a:off x="1499870" y="4061460"/>
            <a:ext cx="420370" cy="568325"/>
          </a:xfrm>
          <a:prstGeom prst="upArrow">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sp>
        <p:nvSpPr>
          <p:cNvPr id="29" name="上箭头 28"/>
          <p:cNvSpPr/>
          <p:nvPr>
            <p:custDataLst>
              <p:tags r:id="rId8"/>
            </p:custDataLst>
          </p:nvPr>
        </p:nvSpPr>
        <p:spPr>
          <a:xfrm>
            <a:off x="9707880" y="4061460"/>
            <a:ext cx="420370" cy="568325"/>
          </a:xfrm>
          <a:prstGeom prst="upArrow">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sp>
        <p:nvSpPr>
          <p:cNvPr id="30" name="上箭头 29"/>
          <p:cNvSpPr/>
          <p:nvPr>
            <p:custDataLst>
              <p:tags r:id="rId9"/>
            </p:custDataLst>
          </p:nvPr>
        </p:nvSpPr>
        <p:spPr>
          <a:xfrm rot="10800000">
            <a:off x="5664200" y="3942080"/>
            <a:ext cx="420370" cy="568325"/>
          </a:xfrm>
          <a:prstGeom prst="upArrow">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sp>
        <p:nvSpPr>
          <p:cNvPr id="2" name="灯片编号占位符 1"/>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Tree>
  </p:cSld>
  <p:clrMapOvr>
    <a:masterClrMapping/>
  </p:clrMapOvr>
  <p:transition advTm="10863"/>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419225" y="937895"/>
            <a:ext cx="9738995" cy="978535"/>
          </a:xfrm>
        </p:spPr>
        <p:txBody>
          <a:bodyPr/>
          <a:lstStyle/>
          <a:p>
            <a:r>
              <a:rPr sz="2400">
                <a:latin typeface="华文中宋" panose="02010600040101010101" charset="-122"/>
                <a:ea typeface="华文中宋" panose="02010600040101010101" charset="-122"/>
                <a:cs typeface="华文中宋" panose="02010600040101010101" charset="-122"/>
                <a:sym typeface="+mn-ea"/>
              </a:rPr>
              <a:t>研究目的：帮助山西省耕地发挥碳汇作用</a:t>
            </a:r>
            <a:r>
              <a:rPr lang="en-US" altLang="zh-CN" sz="2400">
                <a:latin typeface="华文中宋" panose="02010600040101010101" charset="-122"/>
                <a:ea typeface="华文中宋" panose="02010600040101010101" charset="-122"/>
                <a:cs typeface="华文中宋" panose="02010600040101010101" charset="-122"/>
                <a:sym typeface="+mn-ea"/>
              </a:rPr>
              <a:t> </a:t>
            </a:r>
            <a:r>
              <a:rPr sz="2400">
                <a:latin typeface="华文中宋" panose="02010600040101010101" charset="-122"/>
                <a:ea typeface="华文中宋" panose="02010600040101010101" charset="-122"/>
                <a:cs typeface="华文中宋" panose="02010600040101010101" charset="-122"/>
                <a:sym typeface="+mn-ea"/>
              </a:rPr>
              <a:t>助力达成双碳目标</a:t>
            </a:r>
            <a:endParaRPr lang="zh-CN" altLang="en-US" sz="2400" dirty="0">
              <a:latin typeface="华文中宋" panose="02010600040101010101" charset="-122"/>
              <a:ea typeface="华文中宋" panose="02010600040101010101" charset="-122"/>
              <a:cs typeface="华文中宋" panose="02010600040101010101" charset="-122"/>
              <a:sym typeface="+mn-ea"/>
            </a:endParaRPr>
          </a:p>
        </p:txBody>
      </p:sp>
      <p:sp>
        <p:nvSpPr>
          <p:cNvPr id="5" name="文本占位符 4"/>
          <p:cNvSpPr>
            <a:spLocks noGrp="1"/>
          </p:cNvSpPr>
          <p:nvPr>
            <p:ph type="body" sz="quarter" idx="13"/>
          </p:nvPr>
        </p:nvSpPr>
        <p:spPr>
          <a:xfrm>
            <a:off x="3267075" y="2032000"/>
            <a:ext cx="6923405" cy="903605"/>
          </a:xfrm>
          <a:solidFill>
            <a:schemeClr val="bg1">
              <a:lumMod val="95000"/>
            </a:schemeClr>
          </a:solidFill>
        </p:spPr>
        <p:txBody>
          <a:bodyPr>
            <a:normAutofit/>
          </a:bodyPr>
          <a:lstStyle/>
          <a:p>
            <a:r>
              <a:rPr b="0" dirty="0">
                <a:solidFill>
                  <a:srgbClr val="000000"/>
                </a:solidFill>
                <a:latin typeface="华文中宋" panose="02010600040101010101" charset="-122"/>
                <a:ea typeface="华文中宋" panose="02010600040101010101" charset="-122"/>
                <a:sym typeface="+mn-ea"/>
              </a:rPr>
              <a:t>了解山西省耕地土壤</a:t>
            </a:r>
            <a:r>
              <a:rPr b="0" dirty="0">
                <a:solidFill>
                  <a:srgbClr val="000000"/>
                </a:solidFill>
                <a:latin typeface="华文中宋" panose="02010600040101010101" charset="-122"/>
                <a:ea typeface="华文中宋" panose="02010600040101010101" charset="-122"/>
                <a:sym typeface="+mn-ea"/>
              </a:rPr>
              <a:t>养分含量现状、时空演变</a:t>
            </a:r>
            <a:endParaRPr b="0" dirty="0">
              <a:solidFill>
                <a:srgbClr val="000000"/>
              </a:solidFill>
              <a:latin typeface="华文中宋" panose="02010600040101010101" charset="-122"/>
              <a:ea typeface="华文中宋" panose="02010600040101010101" charset="-122"/>
              <a:sym typeface="+mn-ea"/>
            </a:endParaRPr>
          </a:p>
        </p:txBody>
      </p:sp>
      <p:sp>
        <p:nvSpPr>
          <p:cNvPr id="6" name="文本占位符 5"/>
          <p:cNvSpPr>
            <a:spLocks noGrp="1"/>
          </p:cNvSpPr>
          <p:nvPr>
            <p:ph type="body" sz="quarter" idx="14"/>
          </p:nvPr>
        </p:nvSpPr>
        <p:spPr>
          <a:xfrm>
            <a:off x="3267075" y="2977515"/>
            <a:ext cx="6932295" cy="903605"/>
          </a:xfrm>
          <a:solidFill>
            <a:schemeClr val="bg1">
              <a:lumMod val="95000"/>
            </a:schemeClr>
          </a:solidFill>
        </p:spPr>
        <p:txBody>
          <a:bodyPr/>
          <a:lstStyle/>
          <a:p>
            <a:r>
              <a:rPr b="0">
                <a:solidFill>
                  <a:srgbClr val="000000"/>
                </a:solidFill>
                <a:latin typeface="华文中宋" panose="02010600040101010101" charset="-122"/>
                <a:ea typeface="华文中宋" panose="02010600040101010101" charset="-122"/>
                <a:cs typeface="华文中宋" panose="02010600040101010101" charset="-122"/>
                <a:sym typeface="+mn-ea"/>
              </a:rPr>
              <a:t>理解影响因素</a:t>
            </a:r>
            <a:r>
              <a:rPr lang="en-US" altLang="zh-CN" b="0">
                <a:solidFill>
                  <a:srgbClr val="000000"/>
                </a:solidFill>
                <a:latin typeface="华文中宋" panose="02010600040101010101" charset="-122"/>
                <a:ea typeface="华文中宋" panose="02010600040101010101" charset="-122"/>
                <a:cs typeface="华文中宋" panose="02010600040101010101" charset="-122"/>
                <a:sym typeface="+mn-ea"/>
              </a:rPr>
              <a:t> </a:t>
            </a:r>
            <a:r>
              <a:rPr b="0">
                <a:solidFill>
                  <a:srgbClr val="000000"/>
                </a:solidFill>
                <a:latin typeface="华文中宋" panose="02010600040101010101" charset="-122"/>
                <a:ea typeface="华文中宋" panose="02010600040101010101" charset="-122"/>
                <a:cs typeface="华文中宋" panose="02010600040101010101" charset="-122"/>
                <a:sym typeface="+mn-ea"/>
              </a:rPr>
              <a:t>预测未来</a:t>
            </a:r>
            <a:endParaRPr lang="zh-CN" altLang="en-US">
              <a:latin typeface="华文中宋" panose="02010600040101010101" charset="-122"/>
              <a:ea typeface="华文中宋" panose="02010600040101010101" charset="-122"/>
              <a:cs typeface="华文中宋" panose="02010600040101010101" charset="-122"/>
            </a:endParaRPr>
          </a:p>
        </p:txBody>
      </p:sp>
      <p:sp>
        <p:nvSpPr>
          <p:cNvPr id="9" name="灯片编号占位符 2"/>
          <p:cNvSpPr>
            <a:spLocks noGrp="1"/>
          </p:cNvSpPr>
          <p:nvPr>
            <p:ph type="sldNum" sz="quarter" idx="12"/>
          </p:nvPr>
        </p:nvSpPr>
        <p:spPr>
          <a:xfrm>
            <a:off x="8610600" y="6356350"/>
            <a:ext cx="2743200" cy="365125"/>
          </a:xfrm>
        </p:spPr>
        <p:txBody>
          <a:bodyPr/>
          <a:lstStyle/>
          <a:p>
            <a:r>
              <a:rPr kumimoji="1" lang="en-US" altLang="zh-CN"/>
              <a:t>Page</a:t>
            </a:r>
            <a:r>
              <a:rPr kumimoji="1" lang="zh-CN" altLang="en-US"/>
              <a:t> </a:t>
            </a:r>
            <a:fld id="{562DC770-FF79-6F43-8302-D9B49950C096}" type="slidenum">
              <a:rPr kumimoji="1" lang="zh-CN" altLang="en-US" smtClean="0"/>
            </a:fld>
            <a:endParaRPr kumimoji="1" lang="zh-CN" altLang="en-US" dirty="0"/>
          </a:p>
        </p:txBody>
      </p:sp>
      <p:sp>
        <p:nvSpPr>
          <p:cNvPr id="7" name="文本占位符 6"/>
          <p:cNvSpPr>
            <a:spLocks noGrp="1"/>
          </p:cNvSpPr>
          <p:nvPr>
            <p:ph type="body" sz="quarter" idx="15"/>
          </p:nvPr>
        </p:nvSpPr>
        <p:spPr>
          <a:xfrm>
            <a:off x="3267075" y="3923030"/>
            <a:ext cx="6932930" cy="903605"/>
          </a:xfrm>
          <a:solidFill>
            <a:schemeClr val="bg1">
              <a:lumMod val="95000"/>
            </a:schemeClr>
          </a:solidFill>
        </p:spPr>
        <p:txBody>
          <a:bodyPr>
            <a:normAutofit/>
          </a:bodyPr>
          <a:lstStyle/>
          <a:p>
            <a:r>
              <a:rPr b="0">
                <a:solidFill>
                  <a:srgbClr val="000000"/>
                </a:solidFill>
                <a:latin typeface="华文中宋" panose="02010600040101010101" charset="-122"/>
                <a:ea typeface="华文中宋" panose="02010600040101010101" charset="-122"/>
                <a:sym typeface="+mn-ea"/>
              </a:rPr>
              <a:t>为农田肥力及固碳管理提供数据支持</a:t>
            </a:r>
            <a:endParaRPr lang="en-US" altLang="zh-CN" b="0">
              <a:solidFill>
                <a:srgbClr val="000000"/>
              </a:solidFill>
              <a:latin typeface="华文中宋" panose="02010600040101010101" charset="-122"/>
              <a:ea typeface="华文中宋" panose="02010600040101010101" charset="-122"/>
              <a:sym typeface="+mn-ea"/>
            </a:endParaRPr>
          </a:p>
        </p:txBody>
      </p:sp>
    </p:spTree>
  </p:cSld>
  <p:clrMapOvr>
    <a:masterClrMapping/>
  </p:clrMapOvr>
  <p:transition advTm="4152"/>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图片 86" descr="预混料生产工艺流程图(3)"/>
          <p:cNvPicPr/>
          <p:nvPr>
            <p:custDataLst>
              <p:tags r:id="rId1"/>
            </p:custDataLst>
          </p:nvPr>
        </p:nvPicPr>
        <p:blipFill>
          <a:blip r:embed="rId2"/>
          <a:stretch>
            <a:fillRect/>
          </a:stretch>
        </p:blipFill>
        <p:spPr>
          <a:xfrm>
            <a:off x="1130935" y="164465"/>
            <a:ext cx="9718040" cy="6684010"/>
          </a:xfrm>
          <a:prstGeom prst="rect">
            <a:avLst/>
          </a:prstGeom>
        </p:spPr>
      </p:pic>
      <p:sp>
        <p:nvSpPr>
          <p:cNvPr id="2" name="灯片编号占位符 1"/>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4" name="文本框 3"/>
          <p:cNvSpPr txBox="1"/>
          <p:nvPr/>
        </p:nvSpPr>
        <p:spPr>
          <a:xfrm>
            <a:off x="4984750" y="6480175"/>
            <a:ext cx="4064000" cy="368300"/>
          </a:xfrm>
          <a:prstGeom prst="rect">
            <a:avLst/>
          </a:prstGeom>
          <a:noFill/>
        </p:spPr>
        <p:txBody>
          <a:bodyPr wrap="square" rtlCol="0">
            <a:sp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技术路线图</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3224"/>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39800" y="2193290"/>
            <a:ext cx="7283450" cy="4664710"/>
          </a:xfrm>
        </p:spPr>
        <p:txBody>
          <a:bodyPr>
            <a:normAutofit lnSpcReduction="20000"/>
          </a:bodyPr>
          <a:p>
            <a:pPr fontAlgn="auto">
              <a:lnSpc>
                <a:spcPct val="100000"/>
              </a:lnSpc>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研究背景与</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意义</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数据来源与</a:t>
            </a: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分析方法</a:t>
            </a:r>
            <a:endPar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3" fontAlgn="auto">
              <a:lnSpc>
                <a:spcPct val="150000"/>
              </a:lnSpc>
              <a:buFont typeface="Wingdings" panose="05000000000000000000" charset="0"/>
              <a:buChar char="Ø"/>
            </a:pP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研究区概况与数据准备</a:t>
            </a:r>
            <a:endPar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3" fontAlgn="auto">
              <a:lnSpc>
                <a:spcPct val="150000"/>
              </a:lnSpc>
              <a:buFont typeface="Wingdings" panose="05000000000000000000" charset="0"/>
              <a:buChar char="Ø"/>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研究方法</a:t>
            </a:r>
            <a:endPara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亮点性研究</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总结与展望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fld id="{562DC770-FF79-6F43-8302-D9B49950C096}" type="slidenum">
              <a:rPr kumimoji="1" lang="zh-CN" altLang="en-US" smtClean="0"/>
            </a:fld>
            <a:endParaRPr kumimoji="1" lang="zh-CN" altLang="en-US"/>
          </a:p>
        </p:txBody>
      </p:sp>
    </p:spTree>
  </p:cSld>
  <p:clrMapOvr>
    <a:masterClrMapping/>
  </p:clrMapOvr>
  <p:transition advTm="1894"/>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1"/>
            </p:custDataLst>
          </p:nvPr>
        </p:nvSpPr>
        <p:spPr>
          <a:xfrm>
            <a:off x="1499919" y="64906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sz="3200"/>
              <a:t>数据</a:t>
            </a:r>
            <a:r>
              <a:rPr sz="3200"/>
              <a:t>准备</a:t>
            </a:r>
            <a:endParaRPr sz="3200"/>
          </a:p>
        </p:txBody>
      </p:sp>
      <p:sp>
        <p:nvSpPr>
          <p:cNvPr id="2" name="灯片编号占位符 1"/>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grpSp>
        <p:nvGrpSpPr>
          <p:cNvPr id="20" name="组合 19"/>
          <p:cNvGrpSpPr/>
          <p:nvPr/>
        </p:nvGrpSpPr>
        <p:grpSpPr>
          <a:xfrm>
            <a:off x="5078095" y="1146175"/>
            <a:ext cx="6775450" cy="3748511"/>
            <a:chOff x="7733" y="888"/>
            <a:chExt cx="9764" cy="4636"/>
          </a:xfrm>
        </p:grpSpPr>
        <p:sp>
          <p:nvSpPr>
            <p:cNvPr id="16" name="文本框 15"/>
            <p:cNvSpPr txBox="1"/>
            <p:nvPr/>
          </p:nvSpPr>
          <p:spPr>
            <a:xfrm>
              <a:off x="11099" y="5183"/>
              <a:ext cx="5070" cy="341"/>
            </a:xfrm>
            <a:prstGeom prst="rect">
              <a:avLst/>
            </a:prstGeom>
            <a:noFill/>
          </p:spPr>
          <p:txBody>
            <a:bodyPr wrap="square" rtlCol="0" anchor="t">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图2.2  不同年份土样采集点位分布</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8" name="图片 78" descr="1982采样点为图"/>
            <p:cNvPicPr/>
            <p:nvPr>
              <p:custDataLst>
                <p:tags r:id="rId2"/>
              </p:custDataLst>
            </p:nvPr>
          </p:nvPicPr>
          <p:blipFill>
            <a:blip r:embed="rId3"/>
            <a:srcRect l="3456" t="1199" b="2799"/>
            <a:stretch>
              <a:fillRect/>
            </a:stretch>
          </p:blipFill>
          <p:spPr>
            <a:xfrm>
              <a:off x="7733" y="888"/>
              <a:ext cx="3033" cy="4224"/>
            </a:xfrm>
            <a:prstGeom prst="rect">
              <a:avLst/>
            </a:prstGeom>
          </p:spPr>
        </p:pic>
        <p:pic>
          <p:nvPicPr>
            <p:cNvPr id="79" name="图片 79" descr="2012采样点为图"/>
            <p:cNvPicPr>
              <a:picLocks noChangeAspect="1"/>
            </p:cNvPicPr>
            <p:nvPr>
              <p:custDataLst>
                <p:tags r:id="rId4"/>
              </p:custDataLst>
            </p:nvPr>
          </p:nvPicPr>
          <p:blipFill>
            <a:blip r:embed="rId5"/>
            <a:srcRect l="2692" t="1364" r="2160" b="4845"/>
            <a:stretch>
              <a:fillRect/>
            </a:stretch>
          </p:blipFill>
          <p:spPr>
            <a:xfrm>
              <a:off x="11099" y="888"/>
              <a:ext cx="3032" cy="4224"/>
            </a:xfrm>
            <a:prstGeom prst="rect">
              <a:avLst/>
            </a:prstGeom>
          </p:spPr>
        </p:pic>
        <p:pic>
          <p:nvPicPr>
            <p:cNvPr id="77" name="图片 77" descr="2022采样点为图"/>
            <p:cNvPicPr/>
            <p:nvPr>
              <p:custDataLst>
                <p:tags r:id="rId6"/>
              </p:custDataLst>
            </p:nvPr>
          </p:nvPicPr>
          <p:blipFill>
            <a:blip r:embed="rId7"/>
            <a:srcRect l="2769" t="945" r="3403" b="4864"/>
            <a:stretch>
              <a:fillRect/>
            </a:stretch>
          </p:blipFill>
          <p:spPr>
            <a:xfrm>
              <a:off x="14464" y="888"/>
              <a:ext cx="3033" cy="4224"/>
            </a:xfrm>
            <a:prstGeom prst="rect">
              <a:avLst/>
            </a:prstGeom>
          </p:spPr>
        </p:pic>
      </p:grpSp>
      <p:sp>
        <p:nvSpPr>
          <p:cNvPr id="19" name="文本框 18"/>
          <p:cNvSpPr txBox="1"/>
          <p:nvPr>
            <p:custDataLst>
              <p:tags r:id="rId8"/>
            </p:custDataLst>
          </p:nvPr>
        </p:nvSpPr>
        <p:spPr>
          <a:xfrm>
            <a:off x="313055" y="1115695"/>
            <a:ext cx="4673600" cy="2286635"/>
          </a:xfrm>
          <a:prstGeom prst="rect">
            <a:avLst/>
          </a:prstGeom>
          <a:noFill/>
        </p:spPr>
        <p:txBody>
          <a:bodyPr wrap="square" rtlCol="0" anchor="t">
            <a:spAutoFit/>
          </a:bodyPr>
          <a:p>
            <a:pPr indent="0">
              <a:lnSpc>
                <a:spcPct val="170000"/>
              </a:lnSpc>
              <a:buNone/>
            </a:pPr>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土壤数据（</a:t>
            </a:r>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1982</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2012</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2022</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7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有机质、</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pH</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、氮磷钾等养分</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70000"/>
              </a:lnSpc>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1982</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：全国第二次土壤</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普查</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70000"/>
              </a:lnSpc>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2012</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山西省各县市耕地地力评价与利用</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70000"/>
              </a:lnSpc>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2022</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：课题组点位实测</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文本框 20"/>
          <p:cNvSpPr txBox="1"/>
          <p:nvPr>
            <p:custDataLst>
              <p:tags r:id="rId9"/>
            </p:custDataLst>
          </p:nvPr>
        </p:nvSpPr>
        <p:spPr>
          <a:xfrm>
            <a:off x="313055" y="3429000"/>
            <a:ext cx="5654675" cy="2976880"/>
          </a:xfrm>
          <a:prstGeom prst="rect">
            <a:avLst/>
          </a:prstGeom>
          <a:noFill/>
        </p:spPr>
        <p:txBody>
          <a:bodyPr wrap="square" rtlCol="0" anchor="t">
            <a:spAutoFit/>
          </a:bodyPr>
          <a:p>
            <a:pPr indent="0">
              <a:lnSpc>
                <a:spcPct val="170000"/>
              </a:lnSpc>
              <a:buNone/>
            </a:pPr>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2.  气候、地形、植被数据</a:t>
            </a:r>
            <a:endPar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6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气候：年总降水量、年均温、年潜在蒸发量</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60000"/>
              </a:lnSpc>
              <a:buFont typeface="Arial" panose="020B0604020202020204" pitchFamily="34" charset="0"/>
              <a:buChar char="•"/>
            </a:pP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《国家青藏高原数据中心》</a:t>
            </a:r>
            <a:endPar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6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地形：高程、坡度、坡向；微软公司</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60000"/>
              </a:lnSpc>
              <a:buFont typeface="Arial" panose="020B0604020202020204" pitchFamily="34" charset="0"/>
              <a:buChar char="•"/>
            </a:pP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Google Earth Engine</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，编写代码获取遥感数据</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6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植被：归一化植被指数（</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NDVI</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60000"/>
              </a:lnSpc>
              <a:buFont typeface="Arial" panose="020B0604020202020204" pitchFamily="34" charset="0"/>
              <a:buChar char="•"/>
            </a:pP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ORNL DACC数据库</a:t>
            </a:r>
            <a:endPar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文本框 21"/>
          <p:cNvSpPr txBox="1"/>
          <p:nvPr>
            <p:custDataLst>
              <p:tags r:id="rId10"/>
            </p:custDataLst>
          </p:nvPr>
        </p:nvSpPr>
        <p:spPr>
          <a:xfrm>
            <a:off x="5735320" y="4954270"/>
            <a:ext cx="5406390" cy="1402080"/>
          </a:xfrm>
          <a:prstGeom prst="rect">
            <a:avLst/>
          </a:prstGeom>
          <a:noFill/>
        </p:spPr>
        <p:txBody>
          <a:bodyPr wrap="square" rtlCol="0" anchor="t">
            <a:spAutoFit/>
          </a:bodyPr>
          <a:p>
            <a:pPr indent="0">
              <a:lnSpc>
                <a:spcPct val="170000"/>
              </a:lnSpc>
              <a:buNone/>
            </a:pPr>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农资数据</a:t>
            </a:r>
            <a:endPar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6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耕地灌溉面积、农业化肥施用量</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60000"/>
              </a:lnSpc>
              <a:buFont typeface="Arial" panose="020B0604020202020204" pitchFamily="34" charset="0"/>
              <a:buChar char="•"/>
            </a:pP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国家统计年鉴</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文本框 24"/>
          <p:cNvSpPr txBox="1"/>
          <p:nvPr/>
        </p:nvSpPr>
        <p:spPr>
          <a:xfrm>
            <a:off x="205105" y="3244850"/>
            <a:ext cx="4622800" cy="368300"/>
          </a:xfrm>
          <a:prstGeom prst="rect">
            <a:avLst/>
          </a:prstGeom>
          <a:noFill/>
        </p:spPr>
        <p:txBody>
          <a:bodyPr wrap="square" rtlCol="0">
            <a:spAutoFit/>
          </a:bodyPr>
          <a:p>
            <a:r>
              <a:rPr lang="en-US" altLang="zh-CN">
                <a:solidFill>
                  <a:schemeClr val="tx1">
                    <a:lumMod val="50000"/>
                    <a:lumOff val="50000"/>
                  </a:schemeClr>
                </a:solidFill>
              </a:rPr>
              <a:t>----------------------------------------------------------</a:t>
            </a:r>
            <a:endParaRPr lang="en-US" altLang="zh-CN">
              <a:solidFill>
                <a:schemeClr val="tx1">
                  <a:lumMod val="50000"/>
                  <a:lumOff val="50000"/>
                </a:schemeClr>
              </a:solidFill>
            </a:endParaRPr>
          </a:p>
        </p:txBody>
      </p:sp>
      <p:sp>
        <p:nvSpPr>
          <p:cNvPr id="8" name="文本框 7"/>
          <p:cNvSpPr txBox="1"/>
          <p:nvPr>
            <p:custDataLst>
              <p:tags r:id="rId11"/>
            </p:custDataLst>
          </p:nvPr>
        </p:nvSpPr>
        <p:spPr>
          <a:xfrm>
            <a:off x="5177155" y="0"/>
            <a:ext cx="6920230" cy="1098550"/>
          </a:xfrm>
          <a:prstGeom prst="rect">
            <a:avLst/>
          </a:prstGeom>
          <a:noFill/>
        </p:spPr>
        <p:txBody>
          <a:bodyPr wrap="square" rtlCol="0">
            <a:noAutofit/>
          </a:bodyPr>
          <a:p>
            <a:pPr marL="285750" indent="-285750">
              <a:lnSpc>
                <a:spcPct val="180000"/>
              </a:lnSpc>
              <a:buFont typeface="Arial" panose="020B0604020202020204" pitchFamily="34" charset="0"/>
              <a:buChar char="•"/>
            </a:pP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山西省</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位于中纬度的内陆地带，四季分明雨热同期。</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80000"/>
              </a:lnSpc>
              <a:buFont typeface="Arial" panose="020B0604020202020204" pitchFamily="34" charset="0"/>
              <a:buChar char="•"/>
            </a:pP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山地和丘陵</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占据了约80%的比例。</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耕地总面积</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为5804.25万亩。</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11964"/>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39800" y="2216150"/>
            <a:ext cx="7283450" cy="4335780"/>
          </a:xfrm>
        </p:spPr>
        <p:txBody>
          <a:bodyPr>
            <a:normAutofit lnSpcReduction="20000"/>
          </a:bodyPr>
          <a:p>
            <a:pPr fontAlgn="auto">
              <a:lnSpc>
                <a:spcPct val="100000"/>
              </a:lnSpc>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研究背景与</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意义</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数据来源与</a:t>
            </a: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分析方法</a:t>
            </a:r>
            <a:endPar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4" fontAlgn="auto">
              <a:lnSpc>
                <a:spcPct val="150000"/>
              </a:lnSpc>
              <a:buFont typeface="Wingdings" panose="05000000000000000000" charset="0"/>
              <a:buChar char="Ø"/>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研究区概况与数据准备</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3" fontAlgn="auto">
              <a:lnSpc>
                <a:spcPct val="150000"/>
              </a:lnSpc>
              <a:buFont typeface="Wingdings" panose="05000000000000000000" charset="0"/>
              <a:buChar char="Ø"/>
            </a:pP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研究方法</a:t>
            </a:r>
            <a:endParaRPr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亮点性研究</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总结与展望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fld id="{562DC770-FF79-6F43-8302-D9B49950C096}" type="slidenum">
              <a:rPr kumimoji="1" lang="zh-CN" altLang="en-US" smtClean="0"/>
            </a:fld>
            <a:endParaRPr kumimoji="1" lang="zh-CN" altLang="en-US"/>
          </a:p>
        </p:txBody>
      </p:sp>
    </p:spTree>
  </p:cSld>
  <p:clrMapOvr>
    <a:masterClrMapping/>
  </p:clrMapOvr>
  <p:transition advTm="1194"/>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1"/>
            </p:custDataLst>
          </p:nvPr>
        </p:nvSpPr>
        <p:spPr>
          <a:xfrm>
            <a:off x="1499919" y="64906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研究方法</a:t>
            </a:r>
            <a:r>
              <a:rPr lang="en-US" altLang="zh-CN" sz="3200"/>
              <a:t> - </a:t>
            </a:r>
            <a:r>
              <a:rPr sz="3200"/>
              <a:t>地统计学理论</a:t>
            </a:r>
            <a:endParaRPr sz="3200"/>
          </a:p>
        </p:txBody>
      </p:sp>
      <p:grpSp>
        <p:nvGrpSpPr>
          <p:cNvPr id="4" name="组合 3"/>
          <p:cNvGrpSpPr/>
          <p:nvPr/>
        </p:nvGrpSpPr>
        <p:grpSpPr>
          <a:xfrm>
            <a:off x="245110" y="1200785"/>
            <a:ext cx="11334750" cy="2530475"/>
            <a:chOff x="655" y="4355"/>
            <a:chExt cx="17850" cy="3985"/>
          </a:xfrm>
        </p:grpSpPr>
        <p:pic>
          <p:nvPicPr>
            <p:cNvPr id="13" name="图片 12"/>
            <p:cNvPicPr>
              <a:picLocks noChangeAspect="1"/>
            </p:cNvPicPr>
            <p:nvPr>
              <p:custDataLst>
                <p:tags r:id="rId2"/>
              </p:custDataLst>
            </p:nvPr>
          </p:nvPicPr>
          <p:blipFill>
            <a:blip r:embed="rId3"/>
            <a:stretch>
              <a:fillRect/>
            </a:stretch>
          </p:blipFill>
          <p:spPr>
            <a:xfrm>
              <a:off x="1301" y="4355"/>
              <a:ext cx="4713" cy="3376"/>
            </a:xfrm>
            <a:prstGeom prst="rect">
              <a:avLst/>
            </a:prstGeom>
          </p:spPr>
        </p:pic>
        <p:sp>
          <p:nvSpPr>
            <p:cNvPr id="14" name="文本框 13"/>
            <p:cNvSpPr txBox="1"/>
            <p:nvPr/>
          </p:nvSpPr>
          <p:spPr>
            <a:xfrm>
              <a:off x="6764" y="4527"/>
              <a:ext cx="11741" cy="3278"/>
            </a:xfrm>
            <a:prstGeom prst="rect">
              <a:avLst/>
            </a:prstGeom>
            <a:noFill/>
            <a:ln w="9525">
              <a:noFill/>
            </a:ln>
          </p:spPr>
          <p:txBody>
            <a:bodyPr wrap="square">
              <a:noAutofit/>
            </a:bodyPr>
            <a:p>
              <a:pPr indent="0" algn="ctr">
                <a:lnSpc>
                  <a:spcPct val="150000"/>
                </a:lnSpc>
              </a:pP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半方差函数图</a:t>
              </a: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块金值：</a:t>
              </a:r>
              <a:r>
                <a:rPr lang="zh-CN" sz="1600" b="1">
                  <a:latin typeface="微软雅黑" panose="020B0503020204020204" pitchFamily="34" charset="-122"/>
                  <a:ea typeface="微软雅黑" panose="020B0503020204020204" pitchFamily="34" charset="-122"/>
                  <a:cs typeface="微软雅黑" panose="020B0503020204020204" pitchFamily="34" charset="-122"/>
                </a:rPr>
                <a:t>指截距，反映区域化变量内部随机性的可能程度。</a:t>
              </a:r>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基台值：</a:t>
              </a:r>
              <a:r>
                <a:rPr lang="zh-CN" sz="1600" b="1">
                  <a:latin typeface="微软雅黑" panose="020B0503020204020204" pitchFamily="34" charset="-122"/>
                  <a:ea typeface="微软雅黑" panose="020B0503020204020204" pitchFamily="34" charset="-122"/>
                  <a:cs typeface="微软雅黑" panose="020B0503020204020204" pitchFamily="34" charset="-122"/>
                </a:rPr>
                <a:t>指达到平衡时的变异函数值，反映变量变化幅度的大小。</a:t>
              </a:r>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基台比</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反映变量空间变异的程度，其值较高，说明随机部分引起的空间异质性程度较高</a:t>
              </a:r>
              <a:r>
                <a:rPr lang="zh-CN" sz="1600" b="1">
                  <a:latin typeface="微软雅黑" panose="020B0503020204020204" pitchFamily="34" charset="-122"/>
                  <a:ea typeface="微软雅黑" panose="020B0503020204020204" pitchFamily="34" charset="-122"/>
                  <a:cs typeface="微软雅黑" panose="020B0503020204020204" pitchFamily="34" charset="-122"/>
                </a:rPr>
                <a:t>；较低则说明由空间自相关部分引起的空间变异较大。</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custDataLst>
                <p:tags r:id="rId4"/>
              </p:custDataLst>
            </p:nvPr>
          </p:nvSpPr>
          <p:spPr>
            <a:xfrm>
              <a:off x="655" y="7809"/>
              <a:ext cx="12919" cy="531"/>
            </a:xfrm>
            <a:prstGeom prst="rect">
              <a:avLst/>
            </a:prstGeom>
            <a:noFill/>
          </p:spPr>
          <p:txBody>
            <a:bodyPr wrap="square" rtlCol="0">
              <a:spAutoFit/>
            </a:bodyPr>
            <a:p>
              <a:r>
                <a:rPr lang="zh-CN" altLang="en-US" sz="1600" b="1">
                  <a:latin typeface="微软雅黑" panose="020B0503020204020204" pitchFamily="34" charset="-122"/>
                  <a:ea typeface="微软雅黑" panose="020B0503020204020204" pitchFamily="34" charset="-122"/>
                </a:rPr>
                <a:t>半方差函数图拟合</a:t>
              </a:r>
              <a:r>
                <a:rPr lang="zh-CN" altLang="en-US" sz="1600" b="1">
                  <a:solidFill>
                    <a:srgbClr val="C00000"/>
                  </a:solidFill>
                  <a:latin typeface="微软雅黑" panose="020B0503020204020204" pitchFamily="34" charset="-122"/>
                  <a:ea typeface="微软雅黑" panose="020B0503020204020204" pitchFamily="34" charset="-122"/>
                </a:rPr>
                <a:t>理论模型：</a:t>
              </a:r>
              <a:r>
                <a:rPr lang="zh-CN" altLang="en-US" sz="1600" b="1">
                  <a:latin typeface="微软雅黑" panose="020B0503020204020204" pitchFamily="34" charset="-122"/>
                  <a:ea typeface="微软雅黑" panose="020B0503020204020204" pitchFamily="34" charset="-122"/>
                </a:rPr>
                <a:t>指数模型、球状模型、高斯模型</a:t>
              </a:r>
              <a:endParaRPr lang="zh-CN" altLang="en-US" sz="1600" b="1">
                <a:latin typeface="微软雅黑" panose="020B0503020204020204" pitchFamily="34" charset="-122"/>
                <a:ea typeface="微软雅黑" panose="020B0503020204020204" pitchFamily="34" charset="-122"/>
              </a:endParaRPr>
            </a:p>
          </p:txBody>
        </p:sp>
      </p:grpSp>
      <p:sp>
        <p:nvSpPr>
          <p:cNvPr id="2" name="灯片编号占位符 1"/>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grpSp>
        <p:nvGrpSpPr>
          <p:cNvPr id="5" name="组合 4"/>
          <p:cNvGrpSpPr/>
          <p:nvPr/>
        </p:nvGrpSpPr>
        <p:grpSpPr>
          <a:xfrm>
            <a:off x="245110" y="3780790"/>
            <a:ext cx="11612880" cy="2289175"/>
            <a:chOff x="456" y="2058"/>
            <a:chExt cx="18288" cy="3605"/>
          </a:xfrm>
        </p:grpSpPr>
        <p:sp>
          <p:nvSpPr>
            <p:cNvPr id="7" name="文本框 6"/>
            <p:cNvSpPr txBox="1"/>
            <p:nvPr>
              <p:custDataLst>
                <p:tags r:id="rId5"/>
              </p:custDataLst>
            </p:nvPr>
          </p:nvSpPr>
          <p:spPr>
            <a:xfrm>
              <a:off x="456" y="2058"/>
              <a:ext cx="18288" cy="1278"/>
            </a:xfrm>
            <a:prstGeom prst="rect">
              <a:avLst/>
            </a:prstGeom>
            <a:noFill/>
          </p:spPr>
          <p:txBody>
            <a:bodyPr wrap="square" rtlCol="0">
              <a:spAutoFit/>
            </a:bodyPr>
            <a:p>
              <a:pPr>
                <a:lnSpc>
                  <a:spcPct val="130000"/>
                </a:lnSpc>
              </a:pPr>
              <a:r>
                <a:rPr lang="zh-CN" altLang="en-US" sz="2000" b="1">
                  <a:solidFill>
                    <a:srgbClr val="C00000"/>
                  </a:solidFill>
                  <a:latin typeface="微软雅黑" panose="020B0503020204020204" pitchFamily="34" charset="-122"/>
                  <a:ea typeface="微软雅黑" panose="020B0503020204020204" pitchFamily="34" charset="-122"/>
                  <a:cs typeface="华文仿宋" panose="02010600040101010101" charset="-122"/>
                </a:rPr>
                <a:t>克里格插值法：</a:t>
              </a:r>
              <a:endParaRPr lang="zh-CN" altLang="en-US" sz="2000" b="1">
                <a:solidFill>
                  <a:srgbClr val="C00000"/>
                </a:solidFill>
                <a:latin typeface="微软雅黑" panose="020B0503020204020204" pitchFamily="34" charset="-122"/>
                <a:ea typeface="微软雅黑" panose="020B0503020204020204" pitchFamily="34" charset="-122"/>
                <a:cs typeface="华文仿宋" panose="02010600040101010101" charset="-122"/>
              </a:endParaRPr>
            </a:p>
            <a:p>
              <a:pPr>
                <a:lnSpc>
                  <a:spcPct val="130000"/>
                </a:lnSpc>
              </a:pPr>
              <a:r>
                <a:rPr lang="zh-CN" altLang="en-US" sz="1600" b="1">
                  <a:latin typeface="微软雅黑" panose="020B0503020204020204" pitchFamily="34" charset="-122"/>
                  <a:ea typeface="微软雅黑" panose="020B0503020204020204" pitchFamily="34" charset="-122"/>
                  <a:cs typeface="华文仿宋" panose="02010600040101010101" charset="-122"/>
                </a:rPr>
                <a:t>利用采样数据反映的区域化变量的结构信息、样本点的空间位置，在有限区域内对区域化变量的取值进行线性无偏最优估计。</a:t>
              </a:r>
              <a:endParaRPr lang="zh-CN" altLang="en-US" sz="1600" b="1">
                <a:latin typeface="微软雅黑" panose="020B0503020204020204" pitchFamily="34" charset="-122"/>
                <a:ea typeface="微软雅黑" panose="020B0503020204020204" pitchFamily="34" charset="-122"/>
                <a:cs typeface="华文仿宋" panose="02010600040101010101" charset="-122"/>
              </a:endParaRPr>
            </a:p>
          </p:txBody>
        </p:sp>
        <p:pic>
          <p:nvPicPr>
            <p:cNvPr id="67" name="图片 35"/>
            <p:cNvPicPr>
              <a:picLocks noChangeAspect="1"/>
            </p:cNvPicPr>
            <p:nvPr>
              <p:custDataLst>
                <p:tags r:id="rId6"/>
              </p:custDataLst>
            </p:nvPr>
          </p:nvPicPr>
          <p:blipFill>
            <a:blip r:embed="rId7"/>
            <a:stretch>
              <a:fillRect/>
            </a:stretch>
          </p:blipFill>
          <p:spPr>
            <a:xfrm>
              <a:off x="600" y="3228"/>
              <a:ext cx="3148" cy="1721"/>
            </a:xfrm>
            <a:prstGeom prst="rect">
              <a:avLst/>
            </a:prstGeom>
            <a:noFill/>
            <a:ln>
              <a:noFill/>
            </a:ln>
          </p:spPr>
        </p:pic>
        <p:pic>
          <p:nvPicPr>
            <p:cNvPr id="70" name="图片 38"/>
            <p:cNvPicPr>
              <a:picLocks noChangeAspect="1"/>
            </p:cNvPicPr>
            <p:nvPr>
              <p:custDataLst>
                <p:tags r:id="rId8"/>
              </p:custDataLst>
            </p:nvPr>
          </p:nvPicPr>
          <p:blipFill>
            <a:blip r:embed="rId9"/>
            <a:stretch>
              <a:fillRect/>
            </a:stretch>
          </p:blipFill>
          <p:spPr>
            <a:xfrm>
              <a:off x="12459" y="4577"/>
              <a:ext cx="3781" cy="1086"/>
            </a:xfrm>
            <a:prstGeom prst="rect">
              <a:avLst/>
            </a:prstGeom>
            <a:noFill/>
            <a:ln>
              <a:noFill/>
            </a:ln>
          </p:spPr>
        </p:pic>
        <p:pic>
          <p:nvPicPr>
            <p:cNvPr id="71" name="图片 39"/>
            <p:cNvPicPr>
              <a:picLocks noChangeAspect="1"/>
            </p:cNvPicPr>
            <p:nvPr>
              <p:custDataLst>
                <p:tags r:id="rId10"/>
              </p:custDataLst>
            </p:nvPr>
          </p:nvPicPr>
          <p:blipFill>
            <a:blip r:embed="rId11"/>
            <a:stretch>
              <a:fillRect/>
            </a:stretch>
          </p:blipFill>
          <p:spPr>
            <a:xfrm>
              <a:off x="8987" y="4467"/>
              <a:ext cx="3351" cy="1048"/>
            </a:xfrm>
            <a:prstGeom prst="rect">
              <a:avLst/>
            </a:prstGeom>
            <a:noFill/>
            <a:ln>
              <a:noFill/>
            </a:ln>
          </p:spPr>
        </p:pic>
        <p:pic>
          <p:nvPicPr>
            <p:cNvPr id="8" name="图片 7"/>
            <p:cNvPicPr>
              <a:picLocks noChangeAspect="1"/>
            </p:cNvPicPr>
            <p:nvPr>
              <p:custDataLst>
                <p:tags r:id="rId12"/>
              </p:custDataLst>
            </p:nvPr>
          </p:nvPicPr>
          <p:blipFill>
            <a:blip r:embed="rId13"/>
            <a:stretch>
              <a:fillRect/>
            </a:stretch>
          </p:blipFill>
          <p:spPr>
            <a:xfrm>
              <a:off x="4494" y="3507"/>
              <a:ext cx="8785" cy="960"/>
            </a:xfrm>
            <a:prstGeom prst="rect">
              <a:avLst/>
            </a:prstGeom>
          </p:spPr>
        </p:pic>
        <p:sp>
          <p:nvSpPr>
            <p:cNvPr id="16" name="文本框 15"/>
            <p:cNvSpPr txBox="1"/>
            <p:nvPr>
              <p:custDataLst>
                <p:tags r:id="rId14"/>
              </p:custDataLst>
            </p:nvPr>
          </p:nvSpPr>
          <p:spPr>
            <a:xfrm>
              <a:off x="600" y="4638"/>
              <a:ext cx="9000" cy="623"/>
            </a:xfrm>
            <a:prstGeom prst="rect">
              <a:avLst/>
            </a:prstGeom>
            <a:noFill/>
          </p:spPr>
          <p:txBody>
            <a:bodyPr wrap="square" rtlCol="0">
              <a:spAutoFit/>
            </a:bodyPr>
            <a:p>
              <a:pPr marL="342900" indent="-342900">
                <a:lnSpc>
                  <a:spcPct val="110000"/>
                </a:lnSpc>
                <a:buClrTx/>
                <a:buSzTx/>
                <a:buFont typeface="Arial" panose="020B0604020202020204" pitchFamily="34" charset="0"/>
                <a:buChar char="•"/>
              </a:pPr>
              <a:r>
                <a:rPr lang="zh-CN" altLang="en-US" b="1">
                  <a:latin typeface="微软雅黑" panose="020B0503020204020204" pitchFamily="34" charset="-122"/>
                  <a:ea typeface="微软雅黑" panose="020B0503020204020204" pitchFamily="34" charset="-122"/>
                  <a:cs typeface="微软雅黑" panose="020B0503020204020204" pitchFamily="34" charset="-122"/>
                </a:rPr>
                <a:t>权重系数λ的确定需要满足</a:t>
              </a: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线性无偏最优估计：</a:t>
              </a:r>
              <a:endPar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transition advTm="25893"/>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1"/>
            </p:custDataLst>
          </p:nvPr>
        </p:nvSpPr>
        <p:spPr>
          <a:xfrm>
            <a:off x="1499919" y="64906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研究方法</a:t>
            </a:r>
            <a:r>
              <a:rPr lang="en-US" altLang="zh-CN" sz="3200"/>
              <a:t> - </a:t>
            </a:r>
            <a:r>
              <a:rPr sz="3200"/>
              <a:t>预测模型</a:t>
            </a:r>
            <a:endParaRPr sz="3200"/>
          </a:p>
        </p:txBody>
      </p:sp>
      <p:sp>
        <p:nvSpPr>
          <p:cNvPr id="7" name="灯片编号占位符 6"/>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grpSp>
        <p:nvGrpSpPr>
          <p:cNvPr id="21" name="组合 20"/>
          <p:cNvGrpSpPr/>
          <p:nvPr/>
        </p:nvGrpSpPr>
        <p:grpSpPr>
          <a:xfrm>
            <a:off x="260350" y="1149350"/>
            <a:ext cx="11617325" cy="1035050"/>
            <a:chOff x="410" y="2010"/>
            <a:chExt cx="18295" cy="1630"/>
          </a:xfrm>
        </p:grpSpPr>
        <p:sp>
          <p:nvSpPr>
            <p:cNvPr id="8" name="文本框 7"/>
            <p:cNvSpPr txBox="1"/>
            <p:nvPr/>
          </p:nvSpPr>
          <p:spPr>
            <a:xfrm>
              <a:off x="410" y="2010"/>
              <a:ext cx="6400" cy="628"/>
            </a:xfrm>
            <a:prstGeom prst="rect">
              <a:avLst/>
            </a:prstGeom>
            <a:noFill/>
          </p:spPr>
          <p:txBody>
            <a:bodyPr wrap="square" rtlCol="0">
              <a:spAutoFit/>
            </a:bodyPr>
            <a:p>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 多元线性回归</a:t>
              </a:r>
              <a:endPar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p:cNvPicPr>
              <a:picLocks noChangeAspect="1"/>
            </p:cNvPicPr>
            <p:nvPr>
              <p:custDataLst>
                <p:tags r:id="rId2"/>
              </p:custDataLst>
            </p:nvPr>
          </p:nvPicPr>
          <p:blipFill>
            <a:blip r:embed="rId3"/>
            <a:stretch>
              <a:fillRect/>
            </a:stretch>
          </p:blipFill>
          <p:spPr>
            <a:xfrm>
              <a:off x="915" y="2642"/>
              <a:ext cx="5708" cy="998"/>
            </a:xfrm>
            <a:prstGeom prst="rect">
              <a:avLst/>
            </a:prstGeom>
          </p:spPr>
        </p:pic>
        <p:sp>
          <p:nvSpPr>
            <p:cNvPr id="14" name="文本框 13"/>
            <p:cNvSpPr txBox="1"/>
            <p:nvPr/>
          </p:nvSpPr>
          <p:spPr>
            <a:xfrm>
              <a:off x="6905" y="2538"/>
              <a:ext cx="11800" cy="1002"/>
            </a:xfrm>
            <a:prstGeom prst="rect">
              <a:avLst/>
            </a:prstGeom>
            <a:noFill/>
          </p:spPr>
          <p:txBody>
            <a:bodyPr wrap="square" rtlCol="0" anchor="t">
              <a:noAutofit/>
            </a:bodyPr>
            <a:p>
              <a:pPr algn="just">
                <a:lnSpc>
                  <a:spcPct val="14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回归系数</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β</a:t>
              </a:r>
              <a:r>
                <a:rPr lang="zh-CN" altLang="en-US" sz="1400" b="1" baseline="-25000">
                  <a:latin typeface="微软雅黑" panose="020B0503020204020204" pitchFamily="34" charset="-122"/>
                  <a:ea typeface="微软雅黑" panose="020B0503020204020204" pitchFamily="34" charset="-122"/>
                  <a:cs typeface="微软雅黑" panose="020B0503020204020204" pitchFamily="34" charset="-122"/>
                </a:rPr>
                <a:t>𝑗</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：在剔除其他X变量的影响下，</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400" b="1" baseline="-25000">
                  <a:latin typeface="微软雅黑" panose="020B0503020204020204" pitchFamily="34" charset="-122"/>
                  <a:ea typeface="微软雅黑" panose="020B0503020204020204" pitchFamily="34" charset="-122"/>
                  <a:cs typeface="微软雅黑" panose="020B0503020204020204" pitchFamily="34" charset="-122"/>
                  <a:sym typeface="+mn-ea"/>
                </a:rPr>
                <a:t>𝑗</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单位变化对Y的影响</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4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理解</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的影响程度：</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系数、显著性</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p</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值</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20" name="组合 19"/>
          <p:cNvGrpSpPr/>
          <p:nvPr/>
        </p:nvGrpSpPr>
        <p:grpSpPr>
          <a:xfrm>
            <a:off x="260350" y="1901190"/>
            <a:ext cx="11303000" cy="1364615"/>
            <a:chOff x="410" y="3824"/>
            <a:chExt cx="17800" cy="2149"/>
          </a:xfrm>
        </p:grpSpPr>
        <p:sp>
          <p:nvSpPr>
            <p:cNvPr id="15" name="文本框 14"/>
            <p:cNvSpPr txBox="1"/>
            <p:nvPr/>
          </p:nvSpPr>
          <p:spPr>
            <a:xfrm>
              <a:off x="410" y="4078"/>
              <a:ext cx="9600" cy="628"/>
            </a:xfrm>
            <a:prstGeom prst="rect">
              <a:avLst/>
            </a:prstGeom>
            <a:noFill/>
          </p:spPr>
          <p:txBody>
            <a:bodyPr wrap="square" rtlCol="0" anchor="t">
              <a:spAutoFit/>
            </a:bodyPr>
            <a:p>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 支持向量机 </a:t>
              </a:r>
              <a:endPar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915" y="4706"/>
              <a:ext cx="11926" cy="483"/>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目标：令所有的数据点在某个精度ε内拟合</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，同时令方程</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最平缓</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p:cNvPicPr>
              <a:picLocks noChangeAspect="1"/>
            </p:cNvPicPr>
            <p:nvPr>
              <p:custDataLst>
                <p:tags r:id="rId4"/>
              </p:custDataLst>
            </p:nvPr>
          </p:nvPicPr>
          <p:blipFill>
            <a:blip r:embed="rId5"/>
            <a:stretch>
              <a:fillRect/>
            </a:stretch>
          </p:blipFill>
          <p:spPr>
            <a:xfrm>
              <a:off x="6365" y="4744"/>
              <a:ext cx="2150" cy="540"/>
            </a:xfrm>
            <a:prstGeom prst="rect">
              <a:avLst/>
            </a:prstGeom>
          </p:spPr>
        </p:pic>
        <p:pic>
          <p:nvPicPr>
            <p:cNvPr id="19" name="图片 18"/>
            <p:cNvPicPr>
              <a:picLocks noChangeAspect="1"/>
            </p:cNvPicPr>
            <p:nvPr>
              <p:custDataLst>
                <p:tags r:id="rId6"/>
              </p:custDataLst>
            </p:nvPr>
          </p:nvPicPr>
          <p:blipFill>
            <a:blip r:embed="rId7"/>
            <a:stretch>
              <a:fillRect/>
            </a:stretch>
          </p:blipFill>
          <p:spPr>
            <a:xfrm>
              <a:off x="11173" y="4664"/>
              <a:ext cx="1550" cy="660"/>
            </a:xfrm>
            <a:prstGeom prst="rect">
              <a:avLst/>
            </a:prstGeom>
          </p:spPr>
        </p:pic>
        <p:pic>
          <p:nvPicPr>
            <p:cNvPr id="18" name="图片 17"/>
            <p:cNvPicPr>
              <a:picLocks noChangeAspect="1"/>
            </p:cNvPicPr>
            <p:nvPr>
              <p:custDataLst>
                <p:tags r:id="rId8"/>
              </p:custDataLst>
            </p:nvPr>
          </p:nvPicPr>
          <p:blipFill>
            <a:blip r:embed="rId9"/>
            <a:srcRect l="2945" r="9240"/>
            <a:stretch>
              <a:fillRect/>
            </a:stretch>
          </p:blipFill>
          <p:spPr>
            <a:xfrm>
              <a:off x="13230" y="3824"/>
              <a:ext cx="4980" cy="2149"/>
            </a:xfrm>
            <a:prstGeom prst="rect">
              <a:avLst/>
            </a:prstGeom>
            <a:ln>
              <a:solidFill>
                <a:schemeClr val="accent1"/>
              </a:solidFill>
            </a:ln>
          </p:spPr>
        </p:pic>
      </p:grpSp>
      <p:grpSp>
        <p:nvGrpSpPr>
          <p:cNvPr id="46" name="组合 45"/>
          <p:cNvGrpSpPr/>
          <p:nvPr/>
        </p:nvGrpSpPr>
        <p:grpSpPr>
          <a:xfrm>
            <a:off x="260350" y="3004820"/>
            <a:ext cx="11798935" cy="3709035"/>
            <a:chOff x="410" y="4812"/>
            <a:chExt cx="18581" cy="5841"/>
          </a:xfrm>
        </p:grpSpPr>
        <p:grpSp>
          <p:nvGrpSpPr>
            <p:cNvPr id="31" name="组合 30"/>
            <p:cNvGrpSpPr/>
            <p:nvPr/>
          </p:nvGrpSpPr>
          <p:grpSpPr>
            <a:xfrm>
              <a:off x="410" y="4812"/>
              <a:ext cx="18581" cy="4880"/>
              <a:chOff x="410" y="4812"/>
              <a:chExt cx="18581" cy="4880"/>
            </a:xfrm>
          </p:grpSpPr>
          <p:pic>
            <p:nvPicPr>
              <p:cNvPr id="24" name="图片 23"/>
              <p:cNvPicPr>
                <a:picLocks noChangeAspect="1"/>
              </p:cNvPicPr>
              <p:nvPr>
                <p:custDataLst>
                  <p:tags r:id="rId10"/>
                </p:custDataLst>
              </p:nvPr>
            </p:nvPicPr>
            <p:blipFill>
              <a:blip r:embed="rId11"/>
              <a:stretch>
                <a:fillRect/>
              </a:stretch>
            </p:blipFill>
            <p:spPr>
              <a:xfrm>
                <a:off x="11740" y="5274"/>
                <a:ext cx="7251" cy="4084"/>
              </a:xfrm>
              <a:prstGeom prst="rect">
                <a:avLst/>
              </a:prstGeom>
            </p:spPr>
          </p:pic>
          <p:grpSp>
            <p:nvGrpSpPr>
              <p:cNvPr id="26" name="组合 25"/>
              <p:cNvGrpSpPr/>
              <p:nvPr/>
            </p:nvGrpSpPr>
            <p:grpSpPr>
              <a:xfrm>
                <a:off x="410" y="4812"/>
                <a:ext cx="11899" cy="2504"/>
                <a:chOff x="410" y="5789"/>
                <a:chExt cx="11899" cy="2504"/>
              </a:xfrm>
            </p:grpSpPr>
            <p:sp>
              <p:nvSpPr>
                <p:cNvPr id="22" name="文本框 21"/>
                <p:cNvSpPr txBox="1"/>
                <p:nvPr>
                  <p:custDataLst>
                    <p:tags r:id="rId12"/>
                  </p:custDataLst>
                </p:nvPr>
              </p:nvSpPr>
              <p:spPr>
                <a:xfrm>
                  <a:off x="410" y="5789"/>
                  <a:ext cx="9600" cy="628"/>
                </a:xfrm>
                <a:prstGeom prst="rect">
                  <a:avLst/>
                </a:prstGeom>
                <a:noFill/>
              </p:spPr>
              <p:txBody>
                <a:bodyPr wrap="square" rtlCol="0" anchor="t">
                  <a:spAutoFit/>
                </a:bodyPr>
                <a:p>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随机森林</a:t>
                  </a:r>
                  <a:endPar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nvSpPr>
              <p:spPr>
                <a:xfrm>
                  <a:off x="500" y="6388"/>
                  <a:ext cx="11809" cy="1905"/>
                </a:xfrm>
                <a:prstGeom prst="rect">
                  <a:avLst/>
                </a:prstGeom>
                <a:noFill/>
              </p:spPr>
              <p:txBody>
                <a:bodyPr wrap="square" rtlCol="0" anchor="t">
                  <a:spAutoFit/>
                </a:bodyPr>
                <a:p>
                  <a:pPr marL="285750" indent="-285750">
                    <a:lnSpc>
                      <a:spcPct val="130000"/>
                    </a:lnSpc>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基于多个决策树的集成学习算法。</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创建bootstrap数据集，有放回地构建多个子数据集，在构造决策树的时候随机选取部分特征，对这些特征计算分裂后的收益，决定每颗树的每个分裂特征节点。</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最终多个树的回归结果取平均，作为最终的预测结果。</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5" name="文本框 24"/>
              <p:cNvSpPr txBox="1"/>
              <p:nvPr>
                <p:custDataLst>
                  <p:tags r:id="rId13"/>
                </p:custDataLst>
              </p:nvPr>
            </p:nvSpPr>
            <p:spPr>
              <a:xfrm>
                <a:off x="14329" y="9258"/>
                <a:ext cx="2781" cy="434"/>
              </a:xfrm>
              <a:prstGeom prst="rect">
                <a:avLst/>
              </a:prstGeom>
              <a:noFill/>
            </p:spPr>
            <p:txBody>
              <a:bodyPr wrap="square" rtlCol="0" anchor="t">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随机森林</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示意图</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2" name="组合 31"/>
            <p:cNvGrpSpPr/>
            <p:nvPr/>
          </p:nvGrpSpPr>
          <p:grpSpPr>
            <a:xfrm>
              <a:off x="410" y="7382"/>
              <a:ext cx="11014" cy="1163"/>
              <a:chOff x="410" y="8133"/>
              <a:chExt cx="11014" cy="1163"/>
            </a:xfrm>
          </p:grpSpPr>
          <p:sp>
            <p:nvSpPr>
              <p:cNvPr id="27" name="文本框 26"/>
              <p:cNvSpPr txBox="1"/>
              <p:nvPr>
                <p:custDataLst>
                  <p:tags r:id="rId14"/>
                </p:custDataLst>
              </p:nvPr>
            </p:nvSpPr>
            <p:spPr>
              <a:xfrm>
                <a:off x="410" y="8133"/>
                <a:ext cx="9600" cy="628"/>
              </a:xfrm>
              <a:prstGeom prst="rect">
                <a:avLst/>
              </a:prstGeom>
              <a:noFill/>
            </p:spPr>
            <p:txBody>
              <a:bodyPr wrap="square" rtlCol="0" anchor="t">
                <a:spAutoFit/>
              </a:bodyPr>
              <a:p>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XGBoost</a:t>
                </a:r>
                <a:endPar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nvSpPr>
            <p:spPr>
              <a:xfrm>
                <a:off x="590" y="8814"/>
                <a:ext cx="10834" cy="483"/>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基于梯度提升决策树，进一步优化后的模型，也是多个决策树</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的集合。</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3" name="组合 32"/>
            <p:cNvGrpSpPr/>
            <p:nvPr/>
          </p:nvGrpSpPr>
          <p:grpSpPr>
            <a:xfrm>
              <a:off x="410" y="8661"/>
              <a:ext cx="13150" cy="1992"/>
              <a:chOff x="410" y="9350"/>
              <a:chExt cx="13150" cy="1992"/>
            </a:xfrm>
          </p:grpSpPr>
          <p:sp>
            <p:nvSpPr>
              <p:cNvPr id="29" name="文本框 28"/>
              <p:cNvSpPr txBox="1"/>
              <p:nvPr/>
            </p:nvSpPr>
            <p:spPr>
              <a:xfrm>
                <a:off x="801" y="9978"/>
                <a:ext cx="12759" cy="1364"/>
              </a:xfrm>
              <a:prstGeom prst="rect">
                <a:avLst/>
              </a:prstGeom>
              <a:noFill/>
            </p:spPr>
            <p:txBody>
              <a:bodyPr wrap="square" rtlCol="0">
                <a:spAutoFit/>
              </a:bodyPr>
              <a:p>
                <a:pPr marL="285750" indent="-285750">
                  <a:lnSpc>
                    <a:spcPct val="120000"/>
                  </a:lnSpc>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基于决策树算法的分布式梯度提升框架，</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更加优化。</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使用直方图算法将特征离散化，使用带深度限制叶子生长策略</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对分裂增益最大的叶子分裂，更快且精度更高。</a:t>
                </a:r>
                <a:endParaRPr lang="zh-CN" altLang="en-US"/>
              </a:p>
            </p:txBody>
          </p:sp>
          <p:sp>
            <p:nvSpPr>
              <p:cNvPr id="30" name="文本框 29"/>
              <p:cNvSpPr txBox="1"/>
              <p:nvPr>
                <p:custDataLst>
                  <p:tags r:id="rId15"/>
                </p:custDataLst>
              </p:nvPr>
            </p:nvSpPr>
            <p:spPr>
              <a:xfrm>
                <a:off x="410" y="9350"/>
                <a:ext cx="9600" cy="628"/>
              </a:xfrm>
              <a:prstGeom prst="rect">
                <a:avLst/>
              </a:prstGeom>
              <a:noFill/>
            </p:spPr>
            <p:txBody>
              <a:bodyPr wrap="square" rtlCol="0" anchor="t">
                <a:spAutoFit/>
              </a:bodyPr>
              <a:p>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LightGBM</a:t>
                </a:r>
                <a:endPar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34" name="文本框 33"/>
          <p:cNvSpPr txBox="1"/>
          <p:nvPr>
            <p:custDataLst>
              <p:tags r:id="rId16"/>
            </p:custDataLst>
          </p:nvPr>
        </p:nvSpPr>
        <p:spPr>
          <a:xfrm>
            <a:off x="260350" y="2730500"/>
            <a:ext cx="7975600" cy="368300"/>
          </a:xfrm>
          <a:prstGeom prst="rect">
            <a:avLst/>
          </a:prstGeom>
          <a:noFill/>
        </p:spPr>
        <p:txBody>
          <a:bodyPr wrap="square" rtlCol="0">
            <a:spAutoFit/>
          </a:bodyPr>
          <a:p>
            <a:r>
              <a:rPr lang="en-US" altLang="zh-CN">
                <a:solidFill>
                  <a:schemeClr val="tx1">
                    <a:lumMod val="50000"/>
                    <a:lumOff val="50000"/>
                  </a:schemeClr>
                </a:solidFill>
              </a:rPr>
              <a:t>------------------------------------------------------------------------------------------------------</a:t>
            </a:r>
            <a:endParaRPr lang="en-US" altLang="zh-CN">
              <a:solidFill>
                <a:schemeClr val="tx1">
                  <a:lumMod val="50000"/>
                  <a:lumOff val="50000"/>
                </a:schemeClr>
              </a:solidFill>
            </a:endParaRPr>
          </a:p>
        </p:txBody>
      </p:sp>
    </p:spTree>
  </p:cSld>
  <p:clrMapOvr>
    <a:masterClrMapping/>
  </p:clrMapOvr>
  <p:transition advTm="13751"/>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39800" y="2190750"/>
            <a:ext cx="7283450" cy="4335780"/>
          </a:xfrm>
        </p:spPr>
        <p:txBody>
          <a:bodyPr>
            <a:normAutofit lnSpcReduction="10000"/>
          </a:bodyPr>
          <a:p>
            <a:pPr fontAlgn="auto">
              <a:lnSpc>
                <a:spcPct val="100000"/>
              </a:lnSpc>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研究背景</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与意义</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数据来源与</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分析方法</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亮点性研究</a:t>
            </a: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4" algn="l" fontAlgn="auto">
              <a:lnSpc>
                <a:spcPct val="150000"/>
              </a:lnSpc>
              <a:buClrTx/>
              <a:buSzTx/>
              <a:buFont typeface="Wingdings" panose="05000000000000000000" charset="0"/>
              <a:buChar char="Ø"/>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时空演变特征（第三章）</a:t>
            </a:r>
            <a:endParaRPr lang="en-US" altLang="zh-CN" sz="1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3" algn="l" fontAlgn="auto">
              <a:lnSpc>
                <a:spcPct val="150000"/>
              </a:lnSpc>
              <a:buClrTx/>
              <a:buSzTx/>
              <a:buFont typeface="Wingdings" panose="05000000000000000000" charset="0"/>
              <a:buChar char="Ø"/>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a:solidFill>
                  <a:schemeClr val="tx1"/>
                </a:solidFill>
                <a:cs typeface="微软雅黑" panose="020B0503020204020204" pitchFamily="34" charset="-122"/>
                <a:sym typeface="+mn-ea"/>
              </a:rPr>
              <a:t>影响因素分析（第四章）</a:t>
            </a:r>
            <a:endPar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3" algn="l" fontAlgn="auto">
              <a:lnSpc>
                <a:spcPct val="150000"/>
              </a:lnSpc>
              <a:buClrTx/>
              <a:buSzTx/>
              <a:buFont typeface="Wingdings" panose="05000000000000000000" charset="0"/>
              <a:buChar char="Ø"/>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a:solidFill>
                  <a:schemeClr val="tx1"/>
                </a:solidFill>
                <a:cs typeface="微软雅黑" panose="020B0503020204020204" pitchFamily="34" charset="-122"/>
                <a:sym typeface="+mn-ea"/>
              </a:rPr>
              <a:t>变化趋势预测（第五章）</a:t>
            </a:r>
            <a:endPar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总结与展望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fld id="{562DC770-FF79-6F43-8302-D9B49950C096}" type="slidenum">
              <a:rPr kumimoji="1" lang="zh-CN" altLang="en-US" smtClean="0"/>
            </a:fld>
            <a:endParaRPr kumimoji="1" lang="zh-CN" altLang="en-US"/>
          </a:p>
        </p:txBody>
      </p:sp>
    </p:spTree>
  </p:cSld>
  <p:clrMapOvr>
    <a:masterClrMapping/>
  </p:clrMapOvr>
  <p:transition advTm="2922"/>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39801" y="2239010"/>
            <a:ext cx="6991350" cy="3609975"/>
          </a:xfrm>
        </p:spPr>
        <p:txBody>
          <a:bodyPr>
            <a:normAutofit/>
          </a:bodyPr>
          <a:p>
            <a:pPr fontAlgn="auto">
              <a:lnSpc>
                <a:spcPct val="150000"/>
              </a:lnSpc>
            </a:pPr>
            <a:r>
              <a:rPr lang="zh-CN" altLang="en-US" sz="2800">
                <a:latin typeface="微软雅黑" panose="020B0503020204020204" pitchFamily="34" charset="-122"/>
                <a:ea typeface="微软雅黑" panose="020B0503020204020204" pitchFamily="34" charset="-122"/>
              </a:rPr>
              <a:t>研究背景与</a:t>
            </a:r>
            <a:r>
              <a:rPr lang="zh-CN" altLang="en-US" sz="2800">
                <a:latin typeface="微软雅黑" panose="020B0503020204020204" pitchFamily="34" charset="-122"/>
                <a:ea typeface="微软雅黑" panose="020B0503020204020204" pitchFamily="34" charset="-122"/>
              </a:rPr>
              <a:t>意义</a:t>
            </a:r>
            <a:endParaRPr lang="zh-CN" altLang="en-US" sz="2800">
              <a:latin typeface="微软雅黑" panose="020B0503020204020204" pitchFamily="34" charset="-122"/>
              <a:ea typeface="微软雅黑" panose="020B0503020204020204" pitchFamily="34" charset="-122"/>
            </a:endParaRPr>
          </a:p>
          <a:p>
            <a:pPr fontAlgn="auto">
              <a:lnSpc>
                <a:spcPct val="150000"/>
              </a:lnSpc>
            </a:pPr>
            <a:r>
              <a:rPr lang="zh-CN" altLang="en-US" sz="2800">
                <a:latin typeface="微软雅黑" panose="020B0503020204020204" pitchFamily="34" charset="-122"/>
                <a:ea typeface="微软雅黑" panose="020B0503020204020204" pitchFamily="34" charset="-122"/>
              </a:rPr>
              <a:t>数据来源与</a:t>
            </a:r>
            <a:r>
              <a:rPr lang="zh-CN" altLang="en-US" sz="2800">
                <a:latin typeface="微软雅黑" panose="020B0503020204020204" pitchFamily="34" charset="-122"/>
                <a:ea typeface="微软雅黑" panose="020B0503020204020204" pitchFamily="34" charset="-122"/>
              </a:rPr>
              <a:t>分析方法</a:t>
            </a:r>
            <a:endParaRPr lang="zh-CN" altLang="en-US" sz="2800">
              <a:latin typeface="微软雅黑" panose="020B0503020204020204" pitchFamily="34" charset="-122"/>
              <a:ea typeface="微软雅黑" panose="020B0503020204020204" pitchFamily="34" charset="-122"/>
            </a:endParaRPr>
          </a:p>
          <a:p>
            <a:pPr fontAlgn="auto">
              <a:lnSpc>
                <a:spcPct val="150000"/>
              </a:lnSpc>
            </a:pPr>
            <a:r>
              <a:rPr lang="zh-CN" altLang="en-US" sz="2800">
                <a:latin typeface="微软雅黑" panose="020B0503020204020204" pitchFamily="34" charset="-122"/>
                <a:ea typeface="微软雅黑" panose="020B0503020204020204" pitchFamily="34" charset="-122"/>
              </a:rPr>
              <a:t>亮点性</a:t>
            </a:r>
            <a:r>
              <a:rPr lang="zh-CN" altLang="en-US" sz="2800">
                <a:latin typeface="微软雅黑" panose="020B0503020204020204" pitchFamily="34" charset="-122"/>
                <a:ea typeface="微软雅黑" panose="020B0503020204020204" pitchFamily="34" charset="-122"/>
              </a:rPr>
              <a:t>研究结果</a:t>
            </a:r>
            <a:endParaRPr lang="zh-CN" altLang="en-US" sz="2800">
              <a:latin typeface="微软雅黑" panose="020B0503020204020204" pitchFamily="34" charset="-122"/>
              <a:ea typeface="微软雅黑" panose="020B0503020204020204" pitchFamily="34" charset="-122"/>
            </a:endParaRPr>
          </a:p>
          <a:p>
            <a:pPr fontAlgn="auto">
              <a:lnSpc>
                <a:spcPct val="150000"/>
              </a:lnSpc>
            </a:pPr>
            <a:r>
              <a:rPr lang="zh-CN" altLang="en-US" sz="2800">
                <a:latin typeface="微软雅黑" panose="020B0503020204020204" pitchFamily="34" charset="-122"/>
                <a:ea typeface="微软雅黑" panose="020B0503020204020204" pitchFamily="34" charset="-122"/>
              </a:rPr>
              <a:t>总结与展望</a:t>
            </a:r>
            <a:endParaRPr lang="zh-CN" altLang="en-US" sz="280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562DC770-FF79-6F43-8302-D9B49950C096}" type="slidenum">
              <a:rPr kumimoji="1" lang="zh-CN" altLang="en-US" smtClean="0"/>
            </a:fld>
            <a:endParaRPr kumimoji="1" lang="zh-CN" altLang="en-US"/>
          </a:p>
        </p:txBody>
      </p:sp>
    </p:spTree>
  </p:cSld>
  <p:clrMapOvr>
    <a:masterClrMapping/>
  </p:clrMapOvr>
  <p:transition advTm="35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1"/>
            </p:custDataLst>
          </p:nvPr>
        </p:nvSpPr>
        <p:spPr>
          <a:xfrm>
            <a:off x="1499919" y="64906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土壤养分</a:t>
            </a:r>
            <a:r>
              <a:rPr lang="zh-CN" altLang="en-US" sz="3200"/>
              <a:t>含量总体</a:t>
            </a:r>
            <a:r>
              <a:rPr lang="zh-CN" altLang="en-US" sz="3200"/>
              <a:t>演变情况</a:t>
            </a:r>
            <a:endParaRPr lang="zh-CN" altLang="en-US" sz="3200"/>
          </a:p>
        </p:txBody>
      </p:sp>
      <p:pic>
        <p:nvPicPr>
          <p:cNvPr id="6" name="图片 6" descr="有机质含量随时间"/>
          <p:cNvPicPr>
            <a:picLocks noChangeAspect="1"/>
          </p:cNvPicPr>
          <p:nvPr>
            <p:custDataLst>
              <p:tags r:id="rId2"/>
            </p:custDataLst>
          </p:nvPr>
        </p:nvPicPr>
        <p:blipFill>
          <a:blip r:embed="rId3"/>
          <a:stretch>
            <a:fillRect/>
          </a:stretch>
        </p:blipFill>
        <p:spPr>
          <a:xfrm>
            <a:off x="182245" y="1465580"/>
            <a:ext cx="7089775" cy="2213610"/>
          </a:xfrm>
          <a:prstGeom prst="rect">
            <a:avLst/>
          </a:prstGeom>
        </p:spPr>
      </p:pic>
      <p:sp>
        <p:nvSpPr>
          <p:cNvPr id="100" name="文本框 99"/>
          <p:cNvSpPr txBox="1"/>
          <p:nvPr/>
        </p:nvSpPr>
        <p:spPr>
          <a:xfrm>
            <a:off x="7369175" y="1475105"/>
            <a:ext cx="4544060" cy="2186940"/>
          </a:xfrm>
          <a:prstGeom prst="rect">
            <a:avLst/>
          </a:prstGeom>
          <a:noFill/>
          <a:ln w="9525">
            <a:noFill/>
          </a:ln>
        </p:spPr>
        <p:txBody>
          <a:bodyPr>
            <a:noAutofit/>
          </a:bodyPr>
          <a:p>
            <a:pPr indent="0" algn="ctr">
              <a:lnSpc>
                <a:spcPct val="160000"/>
              </a:lnSpc>
              <a:buFont typeface="Arial" panose="020B0604020202020204" pitchFamily="34" charset="0"/>
              <a:buNone/>
            </a:pPr>
            <a:r>
              <a:rPr lang="en-US" alt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有机质含量随时间演变</a:t>
            </a:r>
            <a:r>
              <a:rPr lang="en-US" alt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60000"/>
              </a:lnSpc>
              <a:buFont typeface="Arial" panose="020B0604020202020204" pitchFamily="34" charset="0"/>
              <a:buChar char="•"/>
            </a:pPr>
            <a:r>
              <a:rPr lang="zh-CN" sz="1600" b="1">
                <a:latin typeface="微软雅黑" panose="020B0503020204020204" pitchFamily="34" charset="-122"/>
                <a:ea typeface="微软雅黑" panose="020B0503020204020204" pitchFamily="34" charset="-122"/>
                <a:cs typeface="微软雅黑" panose="020B0503020204020204" pitchFamily="34" charset="-122"/>
              </a:rPr>
              <a:t>1982</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 ~ </a:t>
            </a:r>
            <a:r>
              <a:rPr lang="zh-CN" sz="1600" b="1">
                <a:latin typeface="微软雅黑" panose="020B0503020204020204" pitchFamily="34" charset="-122"/>
                <a:ea typeface="微软雅黑" panose="020B0503020204020204" pitchFamily="34" charset="-122"/>
                <a:cs typeface="微软雅黑" panose="020B0503020204020204" pitchFamily="34" charset="-122"/>
              </a:rPr>
              <a:t>2012：各市的有机质含量</a:t>
            </a:r>
            <a:r>
              <a:rPr lang="zh-CN" sz="1600" b="1">
                <a:latin typeface="微软雅黑" panose="020B0503020204020204" pitchFamily="34" charset="-122"/>
                <a:ea typeface="微软雅黑" panose="020B0503020204020204" pitchFamily="34" charset="-122"/>
                <a:cs typeface="微软雅黑" panose="020B0503020204020204" pitchFamily="34" charset="-122"/>
              </a:rPr>
              <a:t>均不同程度的上升。运城市达到了149%的增速。</a:t>
            </a:r>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60000"/>
              </a:lnSpc>
              <a:buFont typeface="Arial" panose="020B0604020202020204" pitchFamily="34" charset="0"/>
              <a:buChar char="•"/>
            </a:pPr>
            <a:r>
              <a:rPr lang="zh-CN" sz="1600" b="1">
                <a:latin typeface="微软雅黑" panose="020B0503020204020204" pitchFamily="34" charset="-122"/>
                <a:ea typeface="微软雅黑" panose="020B0503020204020204" pitchFamily="34" charset="-122"/>
                <a:cs typeface="微软雅黑" panose="020B0503020204020204" pitchFamily="34" charset="-122"/>
              </a:rPr>
              <a:t>2012</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 ~ </a:t>
            </a:r>
            <a:r>
              <a:rPr lang="zh-CN" sz="1600" b="1">
                <a:latin typeface="微软雅黑" panose="020B0503020204020204" pitchFamily="34" charset="-122"/>
                <a:ea typeface="微软雅黑" panose="020B0503020204020204" pitchFamily="34" charset="-122"/>
                <a:cs typeface="微软雅黑" panose="020B0503020204020204" pitchFamily="34" charset="-122"/>
              </a:rPr>
              <a:t>2022：晋中市增速达到了125%，但</a:t>
            </a:r>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有三个市出现了负增长。</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灯片编号占位符 1"/>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5" name="文本框 4"/>
          <p:cNvSpPr txBox="1"/>
          <p:nvPr/>
        </p:nvSpPr>
        <p:spPr>
          <a:xfrm>
            <a:off x="8083550" y="388620"/>
            <a:ext cx="3115310" cy="1086485"/>
          </a:xfrm>
          <a:prstGeom prst="rect">
            <a:avLst/>
          </a:prstGeom>
        </p:spPr>
        <p:style>
          <a:lnRef idx="0">
            <a:srgbClr val="FFFFFF"/>
          </a:lnRef>
          <a:fillRef idx="2">
            <a:schemeClr val="accent6"/>
          </a:fillRef>
          <a:effectRef idx="1">
            <a:schemeClr val="accent6"/>
          </a:effectRef>
          <a:fontRef idx="minor">
            <a:schemeClr val="lt1"/>
          </a:fontRef>
        </p:style>
        <p:txBody>
          <a:bodyPr wrap="square" rtlCol="0">
            <a:noAutofit/>
          </a:bodyPr>
          <a:p>
            <a:pPr algn="l"/>
            <a:r>
              <a:rPr lang="en-US" alt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山西省整体有机质含量平均值</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en-US" alt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1982年</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9.4g/kg</a:t>
            </a:r>
            <a:endPar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en-US" alt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2012年</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15.14g/kg</a:t>
            </a:r>
            <a:endPar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en-US" alt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2022年</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17.59g/kg</a:t>
            </a:r>
            <a:endParaRPr lang="en-US" altLang="zh-CN"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表格 7"/>
          <p:cNvGraphicFramePr/>
          <p:nvPr>
            <p:custDataLst>
              <p:tags r:id="rId4"/>
            </p:custDataLst>
          </p:nvPr>
        </p:nvGraphicFramePr>
        <p:xfrm>
          <a:off x="462915" y="3865782"/>
          <a:ext cx="11254740" cy="1923415"/>
        </p:xfrm>
        <a:graphic>
          <a:graphicData uri="http://schemas.openxmlformats.org/drawingml/2006/table">
            <a:tbl>
              <a:tblPr/>
              <a:tblGrid>
                <a:gridCol w="795020"/>
                <a:gridCol w="1014730"/>
                <a:gridCol w="1118870"/>
                <a:gridCol w="1014730"/>
                <a:gridCol w="1014730"/>
                <a:gridCol w="1014730"/>
                <a:gridCol w="899160"/>
                <a:gridCol w="899160"/>
                <a:gridCol w="1014730"/>
                <a:gridCol w="1234440"/>
                <a:gridCol w="1234440"/>
              </a:tblGrid>
              <a:tr h="508000">
                <a:tc>
                  <a:txBody>
                    <a:bodyPr/>
                    <a:p>
                      <a:pPr indent="0" algn="ctr">
                        <a:lnSpc>
                          <a:spcPct val="120000"/>
                        </a:lnSpc>
                        <a:spcBef>
                          <a:spcPts val="0"/>
                        </a:spcBef>
                        <a:spcAft>
                          <a:spcPts val="0"/>
                        </a:spcAft>
                        <a:buNone/>
                      </a:pPr>
                      <a:r>
                        <a:rPr lang="zh-CN" altLang="en-US" sz="1600" b="1" spc="120">
                          <a:latin typeface="新宋体" panose="02010609030101010101" charset="-122"/>
                          <a:ea typeface="新宋体" panose="02010609030101010101" charset="-122"/>
                          <a:cs typeface="新宋体" panose="02010609030101010101" charset="-122"/>
                        </a:rPr>
                        <a:t>年份</a:t>
                      </a:r>
                      <a:endParaRPr lang="zh-CN" alt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点位数</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solidFill>
                            <a:srgbClr val="C00000"/>
                          </a:solidFill>
                          <a:latin typeface="新宋体" panose="02010609030101010101" charset="-122"/>
                          <a:ea typeface="新宋体" panose="02010609030101010101" charset="-122"/>
                          <a:cs typeface="新宋体" panose="02010609030101010101" charset="-122"/>
                        </a:rPr>
                        <a:t>平均值</a:t>
                      </a:r>
                      <a:endParaRPr lang="en-US" altLang="en-US" sz="1600" b="1" spc="120">
                        <a:solidFill>
                          <a:srgbClr val="C00000"/>
                        </a:solidFill>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最小值</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最大值</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标准差</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偏度</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峰度</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中位数</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上分位数</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下分位数</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71805">
                <a:tc>
                  <a:txBody>
                    <a:bodyPr/>
                    <a:p>
                      <a:pPr indent="0" algn="ctr">
                        <a:lnSpc>
                          <a:spcPct val="120000"/>
                        </a:lnSpc>
                        <a:spcBef>
                          <a:spcPts val="0"/>
                        </a:spcBef>
                        <a:spcAft>
                          <a:spcPts val="0"/>
                        </a:spcAft>
                        <a:buNone/>
                      </a:pPr>
                      <a:r>
                        <a:rPr lang="en-US" altLang="en-US" sz="1400" b="0" spc="120">
                          <a:latin typeface="新宋体" panose="02010609030101010101" charset="-122"/>
                          <a:ea typeface="新宋体" panose="02010609030101010101" charset="-122"/>
                          <a:cs typeface="新宋体" panose="02010609030101010101" charset="-122"/>
                        </a:rPr>
                        <a:t>1982</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algn="ctr">
                        <a:lnSpc>
                          <a:spcPct val="120000"/>
                        </a:lnSpc>
                        <a:spcBef>
                          <a:spcPts val="0"/>
                        </a:spcBef>
                        <a:spcAft>
                          <a:spcPts val="0"/>
                        </a:spcAft>
                        <a:buClrTx/>
                        <a:buSzTx/>
                        <a:buFontTx/>
                        <a:buNone/>
                      </a:pPr>
                      <a:r>
                        <a:rPr lang="en-US" sz="1400" b="0" spc="120">
                          <a:latin typeface="新宋体" panose="02010609030101010101" charset="-122"/>
                          <a:ea typeface="新宋体" panose="02010609030101010101" charset="-122"/>
                          <a:cs typeface="新宋体" panose="02010609030101010101" charset="-122"/>
                        </a:rPr>
                        <a:t>193</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algn="ctr">
                        <a:lnSpc>
                          <a:spcPct val="120000"/>
                        </a:lnSpc>
                        <a:spcBef>
                          <a:spcPts val="0"/>
                        </a:spcBef>
                        <a:spcAft>
                          <a:spcPts val="0"/>
                        </a:spcAft>
                        <a:buClrTx/>
                        <a:buSzTx/>
                        <a:buFontTx/>
                        <a:buNone/>
                      </a:pPr>
                      <a:r>
                        <a:rPr lang="en-US" sz="1400" b="0" spc="120">
                          <a:solidFill>
                            <a:srgbClr val="C00000"/>
                          </a:solidFill>
                          <a:latin typeface="新宋体" panose="02010609030101010101" charset="-122"/>
                          <a:ea typeface="新宋体" panose="02010609030101010101" charset="-122"/>
                          <a:cs typeface="新宋体" panose="02010609030101010101" charset="-122"/>
                        </a:rPr>
                        <a:t>9.4064</a:t>
                      </a:r>
                      <a:endParaRPr lang="en-US" sz="1400" b="0" spc="120">
                        <a:solidFill>
                          <a:srgbClr val="C00000"/>
                        </a:solidFill>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algn="ctr">
                        <a:lnSpc>
                          <a:spcPct val="120000"/>
                        </a:lnSpc>
                        <a:spcBef>
                          <a:spcPts val="0"/>
                        </a:spcBef>
                        <a:spcAft>
                          <a:spcPts val="0"/>
                        </a:spcAft>
                        <a:buClrTx/>
                        <a:buSzTx/>
                        <a:buFontTx/>
                        <a:buNone/>
                      </a:pPr>
                      <a:r>
                        <a:rPr lang="en-US" sz="1400" b="0" spc="120">
                          <a:latin typeface="新宋体" panose="02010609030101010101" charset="-122"/>
                          <a:ea typeface="新宋体" panose="02010609030101010101" charset="-122"/>
                          <a:cs typeface="新宋体" panose="02010609030101010101" charset="-122"/>
                        </a:rPr>
                        <a:t>2.1667</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algn="ctr">
                        <a:lnSpc>
                          <a:spcPct val="120000"/>
                        </a:lnSpc>
                        <a:spcBef>
                          <a:spcPts val="0"/>
                        </a:spcBef>
                        <a:spcAft>
                          <a:spcPts val="0"/>
                        </a:spcAft>
                        <a:buClrTx/>
                        <a:buSzTx/>
                        <a:buFontTx/>
                        <a:buNone/>
                      </a:pPr>
                      <a:r>
                        <a:rPr lang="en-US" sz="1400" b="0" spc="120">
                          <a:latin typeface="新宋体" panose="02010609030101010101" charset="-122"/>
                          <a:ea typeface="新宋体" panose="02010609030101010101" charset="-122"/>
                          <a:cs typeface="新宋体" panose="02010609030101010101" charset="-122"/>
                        </a:rPr>
                        <a:t>49.86</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algn="ctr">
                        <a:lnSpc>
                          <a:spcPct val="120000"/>
                        </a:lnSpc>
                        <a:spcBef>
                          <a:spcPts val="0"/>
                        </a:spcBef>
                        <a:spcAft>
                          <a:spcPts val="0"/>
                        </a:spcAft>
                        <a:buClrTx/>
                        <a:buSzTx/>
                        <a:buFontTx/>
                        <a:buNone/>
                      </a:pPr>
                      <a:r>
                        <a:rPr lang="en-US" sz="1400" b="0" spc="120">
                          <a:latin typeface="新宋体" panose="02010609030101010101" charset="-122"/>
                          <a:ea typeface="新宋体" panose="02010609030101010101" charset="-122"/>
                          <a:cs typeface="新宋体" panose="02010609030101010101" charset="-122"/>
                        </a:rPr>
                        <a:t>7.0799</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algn="ctr">
                        <a:lnSpc>
                          <a:spcPct val="120000"/>
                        </a:lnSpc>
                        <a:spcBef>
                          <a:spcPts val="0"/>
                        </a:spcBef>
                        <a:spcAft>
                          <a:spcPts val="0"/>
                        </a:spcAft>
                        <a:buClrTx/>
                        <a:buSzTx/>
                        <a:buFontTx/>
                        <a:buNone/>
                      </a:pPr>
                      <a:r>
                        <a:rPr lang="en-US" sz="1400" b="0" spc="120">
                          <a:latin typeface="新宋体" panose="02010609030101010101" charset="-122"/>
                          <a:ea typeface="新宋体" panose="02010609030101010101" charset="-122"/>
                          <a:cs typeface="新宋体" panose="02010609030101010101" charset="-122"/>
                        </a:rPr>
                        <a:t>2.834</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algn="ctr">
                        <a:lnSpc>
                          <a:spcPct val="120000"/>
                        </a:lnSpc>
                        <a:spcBef>
                          <a:spcPts val="0"/>
                        </a:spcBef>
                        <a:spcAft>
                          <a:spcPts val="0"/>
                        </a:spcAft>
                        <a:buClrTx/>
                        <a:buSzTx/>
                        <a:buFontTx/>
                        <a:buNone/>
                      </a:pPr>
                      <a:r>
                        <a:rPr lang="en-US" sz="1400" b="0" spc="120">
                          <a:latin typeface="新宋体" panose="02010609030101010101" charset="-122"/>
                          <a:ea typeface="新宋体" panose="02010609030101010101" charset="-122"/>
                          <a:cs typeface="新宋体" panose="02010609030101010101" charset="-122"/>
                        </a:rPr>
                        <a:t>12.81</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algn="ctr">
                        <a:lnSpc>
                          <a:spcPct val="120000"/>
                        </a:lnSpc>
                        <a:spcBef>
                          <a:spcPts val="0"/>
                        </a:spcBef>
                        <a:spcAft>
                          <a:spcPts val="0"/>
                        </a:spcAft>
                        <a:buClrTx/>
                        <a:buSzTx/>
                        <a:buFontTx/>
                        <a:buNone/>
                      </a:pPr>
                      <a:r>
                        <a:rPr lang="en-US" sz="1400" b="0" spc="120">
                          <a:latin typeface="新宋体" panose="02010609030101010101" charset="-122"/>
                          <a:ea typeface="新宋体" panose="02010609030101010101" charset="-122"/>
                          <a:cs typeface="新宋体" panose="02010609030101010101" charset="-122"/>
                        </a:rPr>
                        <a:t>6.9000</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algn="ctr">
                        <a:lnSpc>
                          <a:spcPct val="120000"/>
                        </a:lnSpc>
                        <a:spcBef>
                          <a:spcPts val="0"/>
                        </a:spcBef>
                        <a:spcAft>
                          <a:spcPts val="0"/>
                        </a:spcAft>
                        <a:buClrTx/>
                        <a:buSzTx/>
                        <a:buFontTx/>
                        <a:buNone/>
                      </a:pPr>
                      <a:r>
                        <a:rPr lang="en-US" sz="1400" b="0" spc="120">
                          <a:latin typeface="新宋体" panose="02010609030101010101" charset="-122"/>
                          <a:ea typeface="新宋体" panose="02010609030101010101" charset="-122"/>
                          <a:cs typeface="新宋体" panose="02010609030101010101" charset="-122"/>
                        </a:rPr>
                        <a:t>5.4025</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algn="ctr">
                        <a:lnSpc>
                          <a:spcPct val="120000"/>
                        </a:lnSpc>
                        <a:spcBef>
                          <a:spcPts val="0"/>
                        </a:spcBef>
                        <a:spcAft>
                          <a:spcPts val="0"/>
                        </a:spcAft>
                        <a:buClrTx/>
                        <a:buSzTx/>
                        <a:buFontTx/>
                        <a:buNone/>
                      </a:pPr>
                      <a:r>
                        <a:rPr lang="en-US" sz="1400" b="0" spc="120">
                          <a:latin typeface="新宋体" panose="02010609030101010101" charset="-122"/>
                          <a:ea typeface="新宋体" panose="02010609030101010101" charset="-122"/>
                          <a:cs typeface="新宋体" panose="02010609030101010101" charset="-122"/>
                        </a:rPr>
                        <a:t>10.645</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cap="flat">
                      <a:noFill/>
                    </a:lnR>
                    <a:lnT w="12700" cap="flat" cmpd="sng">
                      <a:solidFill>
                        <a:srgbClr val="080000"/>
                      </a:solidFill>
                      <a:prstDash val="solid"/>
                      <a:headEnd type="none" w="med" len="med"/>
                      <a:tailEnd type="none" w="med" len="med"/>
                    </a:lnT>
                    <a:lnB>
                      <a:noFill/>
                    </a:lnB>
                    <a:lnTlToBr>
                      <a:noFill/>
                    </a:lnTlToBr>
                    <a:lnBlToTr>
                      <a:noFill/>
                    </a:lnBlToTr>
                    <a:noFill/>
                  </a:tcPr>
                </a:tc>
              </a:tr>
              <a:tr h="471805">
                <a:tc>
                  <a:txBody>
                    <a:bodyPr/>
                    <a:p>
                      <a:pPr indent="0" algn="ctr">
                        <a:lnSpc>
                          <a:spcPct val="120000"/>
                        </a:lnSpc>
                        <a:spcBef>
                          <a:spcPts val="0"/>
                        </a:spcBef>
                        <a:spcAft>
                          <a:spcPts val="0"/>
                        </a:spcAft>
                        <a:buNone/>
                      </a:pPr>
                      <a:r>
                        <a:rPr lang="en-US" altLang="en-US" sz="1400" b="0" spc="120">
                          <a:latin typeface="新宋体" panose="02010609030101010101" charset="-122"/>
                          <a:ea typeface="新宋体" panose="02010609030101010101" charset="-122"/>
                          <a:cs typeface="新宋体" panose="02010609030101010101" charset="-122"/>
                        </a:rPr>
                        <a:t>2012</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645</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indent="0" algn="ctr">
                        <a:lnSpc>
                          <a:spcPct val="120000"/>
                        </a:lnSpc>
                        <a:spcBef>
                          <a:spcPts val="0"/>
                        </a:spcBef>
                        <a:spcAft>
                          <a:spcPts val="0"/>
                        </a:spcAft>
                        <a:buNone/>
                      </a:pPr>
                      <a:r>
                        <a:rPr lang="en-US" sz="1400" b="1" spc="120">
                          <a:solidFill>
                            <a:srgbClr val="C00000"/>
                          </a:solidFill>
                          <a:latin typeface="新宋体" panose="02010609030101010101" charset="-122"/>
                          <a:ea typeface="新宋体" panose="02010609030101010101" charset="-122"/>
                          <a:cs typeface="新宋体" panose="02010609030101010101" charset="-122"/>
                        </a:rPr>
                        <a:t>15.1430</a:t>
                      </a:r>
                      <a:endParaRPr lang="en-US" sz="1400" b="1" spc="120">
                        <a:solidFill>
                          <a:srgbClr val="C00000"/>
                        </a:solidFill>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4.1</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50.98</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6.3218</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1.065</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4.991</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14.050</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10.573</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18.593</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cap="flat">
                      <a:noFill/>
                    </a:lnR>
                    <a:lnT w="12700" cap="flat" cmpd="sng">
                      <a:solidFill>
                        <a:srgbClr val="080000"/>
                      </a:solidFill>
                      <a:prstDash val="solid"/>
                      <a:headEnd type="none" w="med" len="med"/>
                      <a:tailEnd type="none" w="med" len="med"/>
                    </a:lnT>
                    <a:lnB>
                      <a:noFill/>
                    </a:lnB>
                    <a:lnTlToBr>
                      <a:noFill/>
                    </a:lnTlToBr>
                    <a:lnBlToTr>
                      <a:noFill/>
                    </a:lnBlToTr>
                    <a:noFill/>
                  </a:tcPr>
                </a:tc>
              </a:tr>
              <a:tr h="471805">
                <a:tc>
                  <a:txBody>
                    <a:bodyPr/>
                    <a:p>
                      <a:pPr indent="0" algn="ctr">
                        <a:lnSpc>
                          <a:spcPct val="120000"/>
                        </a:lnSpc>
                        <a:spcBef>
                          <a:spcPts val="0"/>
                        </a:spcBef>
                        <a:spcAft>
                          <a:spcPts val="0"/>
                        </a:spcAft>
                        <a:buNone/>
                      </a:pPr>
                      <a:r>
                        <a:rPr lang="en-US" altLang="en-US" sz="1400" b="0" spc="120">
                          <a:latin typeface="新宋体" panose="02010609030101010101" charset="-122"/>
                          <a:ea typeface="新宋体" panose="02010609030101010101" charset="-122"/>
                          <a:cs typeface="新宋体" panose="02010609030101010101" charset="-122"/>
                        </a:rPr>
                        <a:t>2022</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52</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1" spc="120">
                          <a:solidFill>
                            <a:srgbClr val="C00000"/>
                          </a:solidFill>
                          <a:latin typeface="新宋体" panose="02010609030101010101" charset="-122"/>
                          <a:ea typeface="新宋体" panose="02010609030101010101" charset="-122"/>
                          <a:cs typeface="新宋体" panose="02010609030101010101" charset="-122"/>
                        </a:rPr>
                        <a:t>17.5900</a:t>
                      </a:r>
                      <a:endParaRPr lang="en-US" altLang="en-US" sz="1400" b="1" spc="120">
                        <a:solidFill>
                          <a:srgbClr val="C00000"/>
                        </a:solidFill>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5.4191</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47.295</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9.8048</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0.936</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3.187</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14.525</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10.171</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25.041</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cap="flat">
                      <a:noFill/>
                    </a:lnR>
                    <a:ln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 name="文本框 9"/>
          <p:cNvSpPr txBox="1"/>
          <p:nvPr>
            <p:custDataLst>
              <p:tags r:id="rId5"/>
            </p:custDataLst>
          </p:nvPr>
        </p:nvSpPr>
        <p:spPr>
          <a:xfrm>
            <a:off x="3623310" y="5789295"/>
            <a:ext cx="5080000" cy="306705"/>
          </a:xfrm>
          <a:prstGeom prst="rect">
            <a:avLst/>
          </a:prstGeom>
          <a:noFill/>
          <a:ln w="9525">
            <a:noFill/>
          </a:ln>
        </p:spPr>
        <p:txBody>
          <a:bodyPr>
            <a:spAutoFit/>
          </a:bodyPr>
          <a:p>
            <a:pPr indent="266700" algn="ctr"/>
            <a:r>
              <a:rPr lang="zh-CN" sz="1400" b="1">
                <a:latin typeface="微软雅黑" panose="020B0503020204020204" pitchFamily="34" charset="-122"/>
                <a:ea typeface="微软雅黑" panose="020B0503020204020204" pitchFamily="34" charset="-122"/>
                <a:cs typeface="微软雅黑" panose="020B0503020204020204" pitchFamily="34" charset="-122"/>
              </a:rPr>
              <a:t>表</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1. </a:t>
            </a:r>
            <a:r>
              <a:rPr lang="zh-CN" sz="1400" b="1">
                <a:latin typeface="微软雅黑" panose="020B0503020204020204" pitchFamily="34" charset="-122"/>
                <a:ea typeface="微软雅黑" panose="020B0503020204020204" pitchFamily="34" charset="-122"/>
                <a:cs typeface="微软雅黑" panose="020B0503020204020204" pitchFamily="34" charset="-122"/>
              </a:rPr>
              <a:t>三年有机质描述性统计</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979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1"/>
            </p:custDataLst>
          </p:nvPr>
        </p:nvSpPr>
        <p:spPr>
          <a:xfrm>
            <a:off x="1499870" y="648970"/>
            <a:ext cx="6873240" cy="554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耕地有机质时空分布</a:t>
            </a:r>
            <a:endParaRPr sz="3200"/>
          </a:p>
        </p:txBody>
      </p:sp>
      <p:graphicFrame>
        <p:nvGraphicFramePr>
          <p:cNvPr id="6" name="表格 5"/>
          <p:cNvGraphicFramePr/>
          <p:nvPr/>
        </p:nvGraphicFramePr>
        <p:xfrm>
          <a:off x="406180" y="3679190"/>
          <a:ext cx="2908300" cy="1647825"/>
        </p:xfrm>
        <a:graphic>
          <a:graphicData uri="http://schemas.openxmlformats.org/drawingml/2006/table">
            <a:tbl>
              <a:tblPr/>
              <a:tblGrid>
                <a:gridCol w="1234440"/>
                <a:gridCol w="1673860"/>
              </a:tblGrid>
              <a:tr h="304800">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理论模型</a:t>
                      </a:r>
                      <a:endParaRPr lang="en-US" sz="1600" b="1"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平均标准误差</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8605">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三角</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4.48426</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68605">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球面</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4.42575</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8605">
                <a:tc>
                  <a:txBody>
                    <a:bodyPr/>
                    <a:p>
                      <a:pPr indent="0" algn="ctr">
                        <a:lnSpc>
                          <a:spcPct val="120000"/>
                        </a:lnSpc>
                        <a:spcBef>
                          <a:spcPts val="0"/>
                        </a:spcBef>
                        <a:spcAft>
                          <a:spcPts val="0"/>
                        </a:spcAft>
                        <a:buNone/>
                      </a:pPr>
                      <a:r>
                        <a:rPr lang="en-US" sz="1400" b="1" spc="120">
                          <a:solidFill>
                            <a:srgbClr val="C00000"/>
                          </a:solidFill>
                          <a:latin typeface="新宋体" panose="02010609030101010101" charset="-122"/>
                          <a:ea typeface="新宋体" panose="02010609030101010101" charset="-122"/>
                          <a:cs typeface="新宋体" panose="02010609030101010101" charset="-122"/>
                        </a:rPr>
                        <a:t>指数</a:t>
                      </a:r>
                      <a:endParaRPr lang="en-US" altLang="en-US" sz="1400" b="1" spc="120">
                        <a:solidFill>
                          <a:srgbClr val="C00000"/>
                        </a:solidFill>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1" spc="120">
                          <a:solidFill>
                            <a:srgbClr val="C00000"/>
                          </a:solidFill>
                          <a:latin typeface="新宋体" panose="02010609030101010101" charset="-122"/>
                          <a:ea typeface="新宋体" panose="02010609030101010101" charset="-122"/>
                          <a:cs typeface="新宋体" panose="02010609030101010101" charset="-122"/>
                        </a:rPr>
                        <a:t>3.99881</a:t>
                      </a:r>
                      <a:endParaRPr lang="en-US" altLang="en-US" sz="1400" b="1" spc="120">
                        <a:solidFill>
                          <a:srgbClr val="C00000"/>
                        </a:solidFill>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8605">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高斯</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4.63509</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8605">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稳定</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4.0488</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34" name="图片 18"/>
          <p:cNvPicPr>
            <a:picLocks noChangeAspect="1"/>
          </p:cNvPicPr>
          <p:nvPr>
            <p:custDataLst>
              <p:tags r:id="rId2"/>
            </p:custDataLst>
          </p:nvPr>
        </p:nvPicPr>
        <p:blipFill>
          <a:blip r:embed="rId3"/>
          <a:stretch>
            <a:fillRect/>
          </a:stretch>
        </p:blipFill>
        <p:spPr>
          <a:xfrm>
            <a:off x="3422015" y="3376930"/>
            <a:ext cx="2599055" cy="2035175"/>
          </a:xfrm>
          <a:prstGeom prst="rect">
            <a:avLst/>
          </a:prstGeom>
          <a:noFill/>
          <a:ln>
            <a:noFill/>
          </a:ln>
        </p:spPr>
      </p:pic>
      <p:graphicFrame>
        <p:nvGraphicFramePr>
          <p:cNvPr id="7" name="表格 6"/>
          <p:cNvGraphicFramePr/>
          <p:nvPr/>
        </p:nvGraphicFramePr>
        <p:xfrm>
          <a:off x="6431915" y="3697605"/>
          <a:ext cx="2908300" cy="1647825"/>
        </p:xfrm>
        <a:graphic>
          <a:graphicData uri="http://schemas.openxmlformats.org/drawingml/2006/table">
            <a:tbl>
              <a:tblPr/>
              <a:tblGrid>
                <a:gridCol w="1234440"/>
                <a:gridCol w="1673860"/>
              </a:tblGrid>
              <a:tr h="304800">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理论模型</a:t>
                      </a:r>
                      <a:endParaRPr lang="en-US" sz="1600" b="1"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平均标准误差</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8605">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三角</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6.58464</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68605">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球面</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6.6116</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8605">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指数</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6.9855</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8605">
                <a:tc>
                  <a:txBody>
                    <a:bodyPr/>
                    <a:p>
                      <a:pPr indent="0" algn="ctr">
                        <a:lnSpc>
                          <a:spcPct val="120000"/>
                        </a:lnSpc>
                        <a:spcBef>
                          <a:spcPts val="0"/>
                        </a:spcBef>
                        <a:spcAft>
                          <a:spcPts val="0"/>
                        </a:spcAft>
                        <a:buNone/>
                      </a:pPr>
                      <a:r>
                        <a:rPr lang="en-US" sz="1400" b="1" spc="120">
                          <a:solidFill>
                            <a:srgbClr val="C00000"/>
                          </a:solidFill>
                          <a:latin typeface="新宋体" panose="02010609030101010101" charset="-122"/>
                          <a:ea typeface="新宋体" panose="02010609030101010101" charset="-122"/>
                          <a:cs typeface="新宋体" panose="02010609030101010101" charset="-122"/>
                        </a:rPr>
                        <a:t>高斯</a:t>
                      </a:r>
                      <a:endParaRPr lang="en-US" altLang="en-US" sz="1400" b="1" spc="120">
                        <a:solidFill>
                          <a:srgbClr val="C00000"/>
                        </a:solidFill>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1" spc="120">
                          <a:solidFill>
                            <a:srgbClr val="C00000"/>
                          </a:solidFill>
                          <a:latin typeface="新宋体" panose="02010609030101010101" charset="-122"/>
                          <a:ea typeface="新宋体" panose="02010609030101010101" charset="-122"/>
                          <a:cs typeface="新宋体" panose="02010609030101010101" charset="-122"/>
                        </a:rPr>
                        <a:t>6.5367</a:t>
                      </a:r>
                      <a:endParaRPr lang="en-US" altLang="en-US" sz="1400" b="1" spc="120">
                        <a:solidFill>
                          <a:srgbClr val="C00000"/>
                        </a:solidFill>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8605">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稳定</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6.540</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6350" marB="635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0" name="图片 30"/>
          <p:cNvPicPr>
            <a:picLocks noChangeAspect="1"/>
          </p:cNvPicPr>
          <p:nvPr>
            <p:custDataLst>
              <p:tags r:id="rId4"/>
            </p:custDataLst>
          </p:nvPr>
        </p:nvPicPr>
        <p:blipFill>
          <a:blip r:embed="rId5"/>
          <a:stretch>
            <a:fillRect/>
          </a:stretch>
        </p:blipFill>
        <p:spPr>
          <a:xfrm>
            <a:off x="9457690" y="3326448"/>
            <a:ext cx="2597206" cy="2034000"/>
          </a:xfrm>
          <a:prstGeom prst="rect">
            <a:avLst/>
          </a:prstGeom>
          <a:noFill/>
          <a:ln>
            <a:noFill/>
          </a:ln>
        </p:spPr>
      </p:pic>
      <p:sp>
        <p:nvSpPr>
          <p:cNvPr id="11" name="文本框 10"/>
          <p:cNvSpPr txBox="1"/>
          <p:nvPr>
            <p:custDataLst>
              <p:tags r:id="rId6"/>
            </p:custDataLst>
          </p:nvPr>
        </p:nvSpPr>
        <p:spPr>
          <a:xfrm>
            <a:off x="-134620" y="3376930"/>
            <a:ext cx="4156075" cy="302260"/>
          </a:xfrm>
          <a:prstGeom prst="rect">
            <a:avLst/>
          </a:prstGeom>
          <a:noFill/>
          <a:ln w="9525">
            <a:noFill/>
          </a:ln>
        </p:spPr>
        <p:txBody>
          <a:bodyPr>
            <a:noAutofit/>
          </a:bodyPr>
          <a:p>
            <a:pPr indent="0" algn="ctr"/>
            <a:r>
              <a:rPr lang="zh-CN" sz="1200" b="1">
                <a:latin typeface="微软雅黑" panose="020B0503020204020204" pitchFamily="34" charset="-122"/>
                <a:ea typeface="微软雅黑" panose="020B0503020204020204" pitchFamily="34" charset="-122"/>
                <a:cs typeface="微软雅黑" panose="020B0503020204020204" pitchFamily="34" charset="-122"/>
              </a:rPr>
              <a:t>表</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2. 2012</a:t>
            </a:r>
            <a:r>
              <a:rPr lang="zh-CN" sz="1200" b="1">
                <a:latin typeface="微软雅黑" panose="020B0503020204020204" pitchFamily="34" charset="-122"/>
                <a:ea typeface="微软雅黑" panose="020B0503020204020204" pitchFamily="34" charset="-122"/>
                <a:cs typeface="微软雅黑" panose="020B0503020204020204" pitchFamily="34" charset="-122"/>
              </a:rPr>
              <a:t>有机质含量半方差函数拟合结果</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custDataLst>
              <p:tags r:id="rId7"/>
            </p:custDataLst>
          </p:nvPr>
        </p:nvSpPr>
        <p:spPr>
          <a:xfrm>
            <a:off x="186055" y="5335905"/>
            <a:ext cx="5671185" cy="1198880"/>
          </a:xfrm>
          <a:prstGeom prst="rect">
            <a:avLst/>
          </a:prstGeom>
          <a:noFill/>
          <a:ln w="9525">
            <a:noFill/>
          </a:ln>
        </p:spPr>
        <p:txBody>
          <a:bodyPr wrap="square">
            <a:spAutoFit/>
          </a:bodyPr>
          <a:p>
            <a:pPr marL="285750" indent="-285750" algn="l">
              <a:lnSpc>
                <a:spcPct val="150000"/>
              </a:lnSpc>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2012</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年：</a:t>
            </a:r>
            <a:r>
              <a:rPr sz="1600" b="1">
                <a:latin typeface="微软雅黑" panose="020B0503020204020204" pitchFamily="34" charset="-122"/>
                <a:ea typeface="微软雅黑" panose="020B0503020204020204" pitchFamily="34" charset="-122"/>
                <a:cs typeface="微软雅黑" panose="020B0503020204020204" pitchFamily="34" charset="-122"/>
              </a:rPr>
              <a:t>块金值为7.674，偏基台值为34.2328，基台值为41.90</a:t>
            </a:r>
            <a:r>
              <a:rPr lang="en-US" sz="1600" b="1">
                <a:latin typeface="微软雅黑" panose="020B0503020204020204" pitchFamily="34" charset="-122"/>
                <a:ea typeface="微软雅黑" panose="020B0503020204020204" pitchFamily="34" charset="-122"/>
                <a:cs typeface="微软雅黑" panose="020B0503020204020204" pitchFamily="34" charset="-122"/>
              </a:rPr>
              <a:t>7</a:t>
            </a:r>
            <a:r>
              <a:rPr sz="1600" b="1">
                <a:latin typeface="微软雅黑" panose="020B0503020204020204" pitchFamily="34" charset="-122"/>
                <a:ea typeface="微软雅黑" panose="020B0503020204020204" pitchFamily="34" charset="-122"/>
                <a:cs typeface="微软雅黑" panose="020B0503020204020204" pitchFamily="34" charset="-122"/>
              </a:rPr>
              <a:t>，块基比为18.31%，小于25</a:t>
            </a:r>
            <a:r>
              <a:rPr lang="en-US"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Arial" panose="020B0604020202020204" pitchFamily="34" charset="0"/>
              <a:buChar char="•"/>
            </a:pPr>
            <a:r>
              <a:rPr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2012年山西省耕地有机质含量具有很强烈的空间相关性。</a:t>
            </a:r>
            <a:endParaRPr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custDataLst>
              <p:tags r:id="rId8"/>
            </p:custDataLst>
          </p:nvPr>
        </p:nvSpPr>
        <p:spPr>
          <a:xfrm>
            <a:off x="6238240" y="5345430"/>
            <a:ext cx="5527675" cy="1198880"/>
          </a:xfrm>
          <a:prstGeom prst="rect">
            <a:avLst/>
          </a:prstGeom>
          <a:noFill/>
          <a:ln w="9525">
            <a:noFill/>
          </a:ln>
        </p:spPr>
        <p:txBody>
          <a:bodyPr wrap="square">
            <a:spAutoFit/>
          </a:bodyPr>
          <a:p>
            <a:pPr marL="285750" indent="-285750" algn="l">
              <a:lnSpc>
                <a:spcPct val="150000"/>
              </a:lnSpc>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2022</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年：</a:t>
            </a:r>
            <a:r>
              <a:rPr sz="1600" b="1">
                <a:latin typeface="微软雅黑" panose="020B0503020204020204" pitchFamily="34" charset="-122"/>
                <a:ea typeface="微软雅黑" panose="020B0503020204020204" pitchFamily="34" charset="-122"/>
                <a:cs typeface="微软雅黑" panose="020B0503020204020204" pitchFamily="34" charset="-122"/>
              </a:rPr>
              <a:t>块金值</a:t>
            </a:r>
            <a:r>
              <a:rPr lang="zh-CN" sz="1600" b="1">
                <a:latin typeface="微软雅黑" panose="020B0503020204020204" pitchFamily="34" charset="-122"/>
                <a:ea typeface="微软雅黑" panose="020B0503020204020204" pitchFamily="34" charset="-122"/>
                <a:cs typeface="微软雅黑" panose="020B0503020204020204" pitchFamily="34" charset="-122"/>
              </a:rPr>
              <a:t>为</a:t>
            </a:r>
            <a:r>
              <a:rPr sz="1600" b="1">
                <a:latin typeface="微软雅黑" panose="020B0503020204020204" pitchFamily="34" charset="-122"/>
                <a:ea typeface="微软雅黑" panose="020B0503020204020204" pitchFamily="34" charset="-122"/>
                <a:cs typeface="微软雅黑" panose="020B0503020204020204" pitchFamily="34" charset="-122"/>
              </a:rPr>
              <a:t>30.75，偏基台值</a:t>
            </a:r>
            <a:r>
              <a:rPr lang="zh-CN" sz="1600" b="1">
                <a:latin typeface="微软雅黑" panose="020B0503020204020204" pitchFamily="34" charset="-122"/>
                <a:ea typeface="微软雅黑" panose="020B0503020204020204" pitchFamily="34" charset="-122"/>
                <a:cs typeface="微软雅黑" panose="020B0503020204020204" pitchFamily="34" charset="-122"/>
              </a:rPr>
              <a:t>为</a:t>
            </a:r>
            <a:r>
              <a:rPr sz="1600" b="1">
                <a:latin typeface="微软雅黑" panose="020B0503020204020204" pitchFamily="34" charset="-122"/>
                <a:ea typeface="微软雅黑" panose="020B0503020204020204" pitchFamily="34" charset="-122"/>
                <a:cs typeface="微软雅黑" panose="020B0503020204020204" pitchFamily="34" charset="-122"/>
              </a:rPr>
              <a:t>95.865，基台值为126.615，块基比为24%</a:t>
            </a:r>
            <a:r>
              <a:rPr sz="1600" b="1">
                <a:latin typeface="微软雅黑" panose="020B0503020204020204" pitchFamily="34" charset="-122"/>
                <a:ea typeface="微软雅黑" panose="020B0503020204020204" pitchFamily="34" charset="-122"/>
                <a:cs typeface="微软雅黑" panose="020B0503020204020204" pitchFamily="34" charset="-122"/>
              </a:rPr>
              <a:t>，小于25</a:t>
            </a:r>
            <a:r>
              <a:rPr lang="en-US"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Arial" panose="020B0604020202020204" pitchFamily="34" charset="0"/>
              <a:buChar char="•"/>
            </a:pPr>
            <a:r>
              <a:rPr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a:t>
            </a:r>
            <a:r>
              <a:rPr 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a:t>
            </a:r>
            <a:r>
              <a:rPr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2年山西省耕地有机质含量具有很强烈的空间相关性。</a:t>
            </a:r>
            <a:endParaRPr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21"/>
          <p:cNvSpPr txBox="1"/>
          <p:nvPr>
            <p:custDataLst>
              <p:tags r:id="rId9"/>
            </p:custDataLst>
          </p:nvPr>
        </p:nvSpPr>
        <p:spPr>
          <a:xfrm>
            <a:off x="5807710" y="3376930"/>
            <a:ext cx="4156075" cy="302260"/>
          </a:xfrm>
          <a:prstGeom prst="rect">
            <a:avLst/>
          </a:prstGeom>
          <a:noFill/>
          <a:ln w="9525">
            <a:noFill/>
          </a:ln>
        </p:spPr>
        <p:txBody>
          <a:bodyPr>
            <a:noAutofit/>
          </a:bodyPr>
          <a:p>
            <a:pPr indent="0" algn="ctr"/>
            <a:r>
              <a:rPr lang="zh-CN" sz="1200" b="1">
                <a:latin typeface="微软雅黑" panose="020B0503020204020204" pitchFamily="34" charset="-122"/>
                <a:ea typeface="微软雅黑" panose="020B0503020204020204" pitchFamily="34" charset="-122"/>
                <a:cs typeface="微软雅黑" panose="020B0503020204020204" pitchFamily="34" charset="-122"/>
              </a:rPr>
              <a:t>表</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3. 2022</a:t>
            </a:r>
            <a:r>
              <a:rPr lang="zh-CN" sz="1200" b="1">
                <a:latin typeface="微软雅黑" panose="020B0503020204020204" pitchFamily="34" charset="-122"/>
                <a:ea typeface="微软雅黑" panose="020B0503020204020204" pitchFamily="34" charset="-122"/>
                <a:cs typeface="微软雅黑" panose="020B0503020204020204" pitchFamily="34" charset="-122"/>
              </a:rPr>
              <a:t>有机质含量半方差函数拟合结果</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graphicFrame>
        <p:nvGraphicFramePr>
          <p:cNvPr id="5" name="表格 4"/>
          <p:cNvGraphicFramePr/>
          <p:nvPr>
            <p:custDataLst>
              <p:tags r:id="rId10"/>
            </p:custDataLst>
          </p:nvPr>
        </p:nvGraphicFramePr>
        <p:xfrm>
          <a:off x="487680" y="1367155"/>
          <a:ext cx="2934335" cy="1818005"/>
        </p:xfrm>
        <a:graphic>
          <a:graphicData uri="http://schemas.openxmlformats.org/drawingml/2006/table">
            <a:tbl>
              <a:tblPr/>
              <a:tblGrid>
                <a:gridCol w="1254760"/>
                <a:gridCol w="1679575"/>
              </a:tblGrid>
              <a:tr h="313055">
                <a:tc>
                  <a:txBody>
                    <a:bodyPr/>
                    <a:p>
                      <a:pPr indent="0" algn="ctr">
                        <a:lnSpc>
                          <a:spcPct val="4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理论模型</a:t>
                      </a:r>
                      <a:endParaRPr 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40000"/>
                        </a:lnSpc>
                        <a:spcBef>
                          <a:spcPts val="0"/>
                        </a:spcBef>
                        <a:spcAft>
                          <a:spcPts val="0"/>
                        </a:spcAft>
                        <a:buNone/>
                      </a:pPr>
                      <a:r>
                        <a:rPr lang="en-US" sz="1600" b="1" spc="120">
                          <a:latin typeface="新宋体" panose="02010609030101010101" charset="-122"/>
                          <a:ea typeface="新宋体" panose="02010609030101010101" charset="-122"/>
                          <a:cs typeface="新宋体" panose="02010609030101010101" charset="-122"/>
                        </a:rPr>
                        <a:t>平均标准误差</a:t>
                      </a:r>
                      <a:endParaRPr lang="en-US" altLang="en-US" sz="1600" b="1"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6540">
                <a:tc>
                  <a:txBody>
                    <a:bodyPr/>
                    <a:p>
                      <a:pPr indent="0" algn="ctr">
                        <a:lnSpc>
                          <a:spcPct val="4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三角</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lnSpc>
                          <a:spcPct val="4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4.7771</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55270">
                <a:tc>
                  <a:txBody>
                    <a:bodyPr/>
                    <a:p>
                      <a:pPr indent="0" algn="ctr">
                        <a:lnSpc>
                          <a:spcPct val="4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球面</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cap="flat">
                      <a:noFill/>
                    </a:lnT>
                    <a:lnB cap="flat">
                      <a:noFill/>
                    </a:lnB>
                    <a:lnTlToBr>
                      <a:noFill/>
                    </a:lnTlToBr>
                    <a:lnBlToTr>
                      <a:noFill/>
                    </a:lnBlToTr>
                    <a:noFill/>
                  </a:tcPr>
                </a:tc>
                <a:tc>
                  <a:txBody>
                    <a:bodyPr/>
                    <a:p>
                      <a:pPr indent="0" algn="ctr">
                        <a:lnSpc>
                          <a:spcPct val="4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4.7722</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cap="flat">
                      <a:noFill/>
                    </a:lnR>
                    <a:lnT cap="flat">
                      <a:noFill/>
                    </a:lnT>
                    <a:lnB cap="flat">
                      <a:noFill/>
                    </a:lnB>
                    <a:lnTlToBr>
                      <a:noFill/>
                    </a:lnTlToBr>
                    <a:lnBlToTr>
                      <a:noFill/>
                    </a:lnBlToTr>
                    <a:noFill/>
                  </a:tcPr>
                </a:tc>
              </a:tr>
              <a:tr h="256540">
                <a:tc>
                  <a:txBody>
                    <a:bodyPr/>
                    <a:p>
                      <a:pPr indent="0" algn="ctr">
                        <a:lnSpc>
                          <a:spcPct val="40000"/>
                        </a:lnSpc>
                        <a:spcBef>
                          <a:spcPts val="0"/>
                        </a:spcBef>
                        <a:spcAft>
                          <a:spcPts val="0"/>
                        </a:spcAft>
                        <a:buNone/>
                      </a:pPr>
                      <a:r>
                        <a:rPr lang="en-US" sz="1400" b="0" spc="120">
                          <a:solidFill>
                            <a:schemeClr val="tx1"/>
                          </a:solidFill>
                          <a:latin typeface="新宋体" panose="02010609030101010101" charset="-122"/>
                          <a:ea typeface="新宋体" panose="02010609030101010101" charset="-122"/>
                          <a:cs typeface="新宋体" panose="02010609030101010101" charset="-122"/>
                        </a:rPr>
                        <a:t>指数</a:t>
                      </a:r>
                      <a:endParaRPr lang="en-US" altLang="en-US" sz="1400" b="0" spc="120">
                        <a:solidFill>
                          <a:schemeClr val="tx1"/>
                        </a:solidFill>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cap="flat">
                      <a:noFill/>
                    </a:lnT>
                    <a:lnB cap="flat">
                      <a:noFill/>
                    </a:lnB>
                    <a:lnTlToBr>
                      <a:noFill/>
                    </a:lnTlToBr>
                    <a:lnBlToTr>
                      <a:noFill/>
                    </a:lnBlToTr>
                    <a:noFill/>
                  </a:tcPr>
                </a:tc>
                <a:tc>
                  <a:txBody>
                    <a:bodyPr/>
                    <a:p>
                      <a:pPr indent="0" algn="ctr">
                        <a:lnSpc>
                          <a:spcPct val="4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4.773</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cap="flat">
                      <a:noFill/>
                    </a:lnR>
                    <a:lnT cap="flat">
                      <a:noFill/>
                    </a:lnT>
                    <a:lnB cap="flat">
                      <a:noFill/>
                    </a:lnB>
                    <a:lnTlToBr>
                      <a:noFill/>
                    </a:lnTlToBr>
                    <a:lnBlToTr>
                      <a:noFill/>
                    </a:lnBlToTr>
                    <a:noFill/>
                  </a:tcPr>
                </a:tc>
              </a:tr>
              <a:tr h="255905">
                <a:tc>
                  <a:txBody>
                    <a:bodyPr/>
                    <a:p>
                      <a:pPr indent="0" algn="ctr">
                        <a:lnSpc>
                          <a:spcPct val="4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高斯</a:t>
                      </a:r>
                      <a:endParaRPr lang="en-US" alt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cap="flat">
                      <a:noFill/>
                    </a:lnT>
                    <a:lnB cap="flat">
                      <a:noFill/>
                    </a:lnB>
                    <a:lnTlToBr>
                      <a:noFill/>
                    </a:lnTlToBr>
                    <a:lnBlToTr>
                      <a:noFill/>
                    </a:lnBlToTr>
                    <a:noFill/>
                  </a:tcPr>
                </a:tc>
                <a:tc>
                  <a:txBody>
                    <a:bodyPr/>
                    <a:p>
                      <a:pPr indent="0" algn="ctr">
                        <a:lnSpc>
                          <a:spcPct val="40000"/>
                        </a:lnSpc>
                        <a:spcBef>
                          <a:spcPts val="0"/>
                        </a:spcBef>
                        <a:spcAft>
                          <a:spcPts val="0"/>
                        </a:spcAft>
                        <a:buNone/>
                      </a:pPr>
                      <a:r>
                        <a:rPr lang="en-US" sz="1400" b="0" spc="120">
                          <a:latin typeface="新宋体" panose="02010609030101010101" charset="-122"/>
                          <a:ea typeface="新宋体" panose="02010609030101010101" charset="-122"/>
                          <a:cs typeface="新宋体" panose="02010609030101010101" charset="-122"/>
                        </a:rPr>
                        <a:t>4.7885</a:t>
                      </a:r>
                      <a:endParaRPr lang="en-US" sz="1400" b="0" spc="120">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cap="flat">
                      <a:noFill/>
                    </a:lnR>
                    <a:lnT cap="flat">
                      <a:noFill/>
                    </a:lnT>
                    <a:lnB cap="flat">
                      <a:noFill/>
                    </a:lnB>
                    <a:lnTlToBr>
                      <a:noFill/>
                    </a:lnTlToBr>
                    <a:lnBlToTr>
                      <a:noFill/>
                    </a:lnBlToTr>
                    <a:noFill/>
                  </a:tcPr>
                </a:tc>
              </a:tr>
              <a:tr h="255905">
                <a:tc>
                  <a:txBody>
                    <a:bodyPr/>
                    <a:p>
                      <a:pPr indent="0" algn="ctr">
                        <a:lnSpc>
                          <a:spcPct val="40000"/>
                        </a:lnSpc>
                        <a:spcBef>
                          <a:spcPts val="0"/>
                        </a:spcBef>
                        <a:spcAft>
                          <a:spcPts val="0"/>
                        </a:spcAft>
                        <a:buNone/>
                      </a:pPr>
                      <a:r>
                        <a:rPr lang="en-US" sz="1400" b="1" spc="120">
                          <a:solidFill>
                            <a:srgbClr val="FF0000"/>
                          </a:solidFill>
                          <a:latin typeface="新宋体" panose="02010609030101010101" charset="-122"/>
                          <a:ea typeface="新宋体" panose="02010609030101010101" charset="-122"/>
                          <a:cs typeface="新宋体" panose="02010609030101010101" charset="-122"/>
                        </a:rPr>
                        <a:t>稳定</a:t>
                      </a:r>
                      <a:endParaRPr lang="en-US" altLang="en-US" sz="1400" b="1" spc="120">
                        <a:solidFill>
                          <a:srgbClr val="FF0000"/>
                        </a:solidFill>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40000"/>
                        </a:lnSpc>
                        <a:spcBef>
                          <a:spcPts val="0"/>
                        </a:spcBef>
                        <a:spcAft>
                          <a:spcPts val="0"/>
                        </a:spcAft>
                        <a:buNone/>
                      </a:pPr>
                      <a:r>
                        <a:rPr lang="en-US" sz="1400" b="1" spc="120">
                          <a:solidFill>
                            <a:srgbClr val="FF0000"/>
                          </a:solidFill>
                          <a:latin typeface="新宋体" panose="02010609030101010101" charset="-122"/>
                          <a:ea typeface="新宋体" panose="02010609030101010101" charset="-122"/>
                          <a:cs typeface="新宋体" panose="02010609030101010101" charset="-122"/>
                        </a:rPr>
                        <a:t>4.77162</a:t>
                      </a:r>
                      <a:endParaRPr lang="en-US" sz="1400" b="1" spc="120">
                        <a:solidFill>
                          <a:srgbClr val="FF0000"/>
                        </a:solidFill>
                        <a:latin typeface="新宋体" panose="02010609030101010101" charset="-122"/>
                        <a:ea typeface="新宋体" panose="02010609030101010101" charset="-122"/>
                        <a:cs typeface="新宋体" panose="02010609030101010101" charset="-122"/>
                      </a:endParaRPr>
                    </a:p>
                  </a:txBody>
                  <a:tcPr marL="177800" marR="177800" marT="107950" marB="10795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2" name="文本框 11"/>
          <p:cNvSpPr txBox="1"/>
          <p:nvPr>
            <p:custDataLst>
              <p:tags r:id="rId11"/>
            </p:custDataLst>
          </p:nvPr>
        </p:nvSpPr>
        <p:spPr>
          <a:xfrm>
            <a:off x="-66040" y="1064895"/>
            <a:ext cx="4156075" cy="302260"/>
          </a:xfrm>
          <a:prstGeom prst="rect">
            <a:avLst/>
          </a:prstGeom>
          <a:noFill/>
          <a:ln w="9525">
            <a:noFill/>
          </a:ln>
        </p:spPr>
        <p:txBody>
          <a:bodyPr>
            <a:noAutofit/>
          </a:bodyPr>
          <a:p>
            <a:pPr indent="0" algn="ctr">
              <a:lnSpc>
                <a:spcPct val="100000"/>
              </a:lnSpc>
            </a:pPr>
            <a:r>
              <a:rPr lang="zh-CN" sz="1200" b="1">
                <a:latin typeface="微软雅黑" panose="020B0503020204020204" pitchFamily="34" charset="-122"/>
                <a:ea typeface="微软雅黑" panose="020B0503020204020204" pitchFamily="34" charset="-122"/>
                <a:cs typeface="微软雅黑" panose="020B0503020204020204" pitchFamily="34" charset="-122"/>
              </a:rPr>
              <a:t>表</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1. 1982</a:t>
            </a:r>
            <a:r>
              <a:rPr lang="zh-CN" sz="1200" b="1">
                <a:latin typeface="微软雅黑" panose="020B0503020204020204" pitchFamily="34" charset="-122"/>
                <a:ea typeface="微软雅黑" panose="020B0503020204020204" pitchFamily="34" charset="-122"/>
                <a:cs typeface="微软雅黑" panose="020B0503020204020204" pitchFamily="34" charset="-122"/>
              </a:rPr>
              <a:t>有机质含量半方差函数拟合结果</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9" name="图片 7"/>
          <p:cNvPicPr>
            <a:picLocks noChangeAspect="1"/>
          </p:cNvPicPr>
          <p:nvPr>
            <p:custDataLst>
              <p:tags r:id="rId12"/>
            </p:custDataLst>
          </p:nvPr>
        </p:nvPicPr>
        <p:blipFill>
          <a:blip r:embed="rId13"/>
          <a:stretch>
            <a:fillRect/>
          </a:stretch>
        </p:blipFill>
        <p:spPr>
          <a:xfrm>
            <a:off x="3696970" y="1203325"/>
            <a:ext cx="2350770" cy="1840865"/>
          </a:xfrm>
          <a:prstGeom prst="rect">
            <a:avLst/>
          </a:prstGeom>
          <a:noFill/>
          <a:ln>
            <a:noFill/>
          </a:ln>
        </p:spPr>
      </p:pic>
      <p:sp>
        <p:nvSpPr>
          <p:cNvPr id="16" name="文本框 15"/>
          <p:cNvSpPr txBox="1"/>
          <p:nvPr>
            <p:custDataLst>
              <p:tags r:id="rId14"/>
            </p:custDataLst>
          </p:nvPr>
        </p:nvSpPr>
        <p:spPr>
          <a:xfrm>
            <a:off x="6238240" y="1320165"/>
            <a:ext cx="5838190" cy="1493520"/>
          </a:xfrm>
          <a:prstGeom prst="rect">
            <a:avLst/>
          </a:prstGeom>
          <a:noFill/>
          <a:ln w="9525">
            <a:noFill/>
          </a:ln>
        </p:spPr>
        <p:txBody>
          <a:bodyPr wrap="square">
            <a:spAutoFit/>
          </a:bodyPr>
          <a:p>
            <a:pPr marL="285750" indent="-285750" algn="l">
              <a:lnSpc>
                <a:spcPct val="190000"/>
              </a:lnSpc>
              <a:buFont typeface="Arial" panose="020B0604020202020204" pitchFamily="34" charset="0"/>
              <a:buChar char="•"/>
            </a:pPr>
            <a:r>
              <a:rPr sz="1600" b="1">
                <a:latin typeface="微软雅黑" panose="020B0503020204020204" pitchFamily="34" charset="-122"/>
                <a:ea typeface="微软雅黑" panose="020B0503020204020204" pitchFamily="34" charset="-122"/>
                <a:cs typeface="微软雅黑" panose="020B0503020204020204" pitchFamily="34" charset="-122"/>
              </a:rPr>
              <a:t>块金值为0.1527，偏基台值为0.1764，基台值为0.3292，块基比为46.4%。</a:t>
            </a:r>
            <a:endParaRPr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90000"/>
              </a:lnSpc>
              <a:buFont typeface="Arial" panose="020B0604020202020204" pitchFamily="34" charset="0"/>
              <a:buChar char="•"/>
            </a:pPr>
            <a:r>
              <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1982年山西省耕地有机质含量具有中等程度的空间相关性。</a:t>
            </a:r>
            <a:endPar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7" name="直接连接符 16"/>
          <p:cNvCxnSpPr/>
          <p:nvPr>
            <p:custDataLst>
              <p:tags r:id="rId15"/>
            </p:custDataLst>
          </p:nvPr>
        </p:nvCxnSpPr>
        <p:spPr>
          <a:xfrm flipV="1">
            <a:off x="186055" y="3301365"/>
            <a:ext cx="11890375" cy="6985"/>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cxnSp>
        <p:nvCxnSpPr>
          <p:cNvPr id="18" name="直接连接符 17"/>
          <p:cNvCxnSpPr/>
          <p:nvPr/>
        </p:nvCxnSpPr>
        <p:spPr>
          <a:xfrm>
            <a:off x="6047740" y="3362325"/>
            <a:ext cx="0" cy="3029585"/>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spTree>
  </p:cSld>
  <p:clrMapOvr>
    <a:masterClrMapping/>
  </p:clrMapOvr>
  <p:transition advTm="16642"/>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1"/>
            </p:custDataLst>
          </p:nvPr>
        </p:nvSpPr>
        <p:spPr>
          <a:xfrm>
            <a:off x="1499870" y="648970"/>
            <a:ext cx="7248525" cy="554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耕地有机质时空分布</a:t>
            </a:r>
            <a:r>
              <a:rPr lang="en-US" altLang="zh-CN" sz="3200"/>
              <a:t>-</a:t>
            </a:r>
            <a:r>
              <a:rPr sz="3200"/>
              <a:t>克里格</a:t>
            </a:r>
            <a:r>
              <a:rPr sz="3200"/>
              <a:t>插值</a:t>
            </a:r>
            <a:endParaRPr sz="3200"/>
          </a:p>
        </p:txBody>
      </p:sp>
      <p:grpSp>
        <p:nvGrpSpPr>
          <p:cNvPr id="21" name="组合 20"/>
          <p:cNvGrpSpPr/>
          <p:nvPr/>
        </p:nvGrpSpPr>
        <p:grpSpPr>
          <a:xfrm>
            <a:off x="84455" y="1280160"/>
            <a:ext cx="9278620" cy="4768850"/>
            <a:chOff x="253" y="1999"/>
            <a:chExt cx="14430" cy="6802"/>
          </a:xfrm>
        </p:grpSpPr>
        <p:pic>
          <p:nvPicPr>
            <p:cNvPr id="38" name="图片 38" descr="SOM1982全部带划分四区域"/>
            <p:cNvPicPr>
              <a:picLocks noChangeAspect="1"/>
            </p:cNvPicPr>
            <p:nvPr>
              <p:custDataLst>
                <p:tags r:id="rId2"/>
              </p:custDataLst>
            </p:nvPr>
          </p:nvPicPr>
          <p:blipFill>
            <a:blip r:embed="rId3"/>
            <a:stretch>
              <a:fillRect/>
            </a:stretch>
          </p:blipFill>
          <p:spPr>
            <a:xfrm>
              <a:off x="253" y="1999"/>
              <a:ext cx="4810" cy="6803"/>
            </a:xfrm>
            <a:prstGeom prst="rect">
              <a:avLst/>
            </a:prstGeom>
          </p:spPr>
        </p:pic>
        <p:pic>
          <p:nvPicPr>
            <p:cNvPr id="39" name="图片 39" descr="SOM2012KrigeSplit_全部带四区域"/>
            <p:cNvPicPr>
              <a:picLocks noChangeAspect="1"/>
            </p:cNvPicPr>
            <p:nvPr>
              <p:custDataLst>
                <p:tags r:id="rId4"/>
              </p:custDataLst>
            </p:nvPr>
          </p:nvPicPr>
          <p:blipFill>
            <a:blip r:embed="rId5"/>
            <a:stretch>
              <a:fillRect/>
            </a:stretch>
          </p:blipFill>
          <p:spPr>
            <a:xfrm>
              <a:off x="5063" y="1999"/>
              <a:ext cx="4812" cy="6803"/>
            </a:xfrm>
            <a:prstGeom prst="rect">
              <a:avLst/>
            </a:prstGeom>
          </p:spPr>
        </p:pic>
        <p:pic>
          <p:nvPicPr>
            <p:cNvPr id="37" name="图片 37" descr="SOM2022全部带划分四区域"/>
            <p:cNvPicPr>
              <a:picLocks noChangeAspect="1"/>
            </p:cNvPicPr>
            <p:nvPr>
              <p:custDataLst>
                <p:tags r:id="rId6"/>
              </p:custDataLst>
            </p:nvPr>
          </p:nvPicPr>
          <p:blipFill>
            <a:blip r:embed="rId7"/>
            <a:stretch>
              <a:fillRect/>
            </a:stretch>
          </p:blipFill>
          <p:spPr>
            <a:xfrm>
              <a:off x="9875" y="1999"/>
              <a:ext cx="4809" cy="6803"/>
            </a:xfrm>
            <a:prstGeom prst="rect">
              <a:avLst/>
            </a:prstGeom>
          </p:spPr>
        </p:pic>
      </p:grpSp>
      <p:sp>
        <p:nvSpPr>
          <p:cNvPr id="2" name="文本框 1"/>
          <p:cNvSpPr txBox="1"/>
          <p:nvPr/>
        </p:nvSpPr>
        <p:spPr>
          <a:xfrm>
            <a:off x="9201150" y="1522730"/>
            <a:ext cx="2955290" cy="4488180"/>
          </a:xfrm>
          <a:prstGeom prst="rect">
            <a:avLst/>
          </a:prstGeom>
          <a:noFill/>
          <a:ln w="9525">
            <a:noFill/>
          </a:ln>
        </p:spPr>
        <p:txBody>
          <a:bodyPr wrap="square">
            <a:noAutofit/>
          </a:bodyPr>
          <a:p>
            <a:pPr marL="285750" indent="-285750" algn="l">
              <a:lnSpc>
                <a:spcPct val="150000"/>
              </a:lnSpc>
              <a:buFont typeface="Arial" panose="020B0604020202020204" pitchFamily="34" charset="0"/>
              <a:buChar char="•"/>
            </a:pPr>
            <a:r>
              <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1982年，</a:t>
            </a:r>
            <a:r>
              <a:rPr lang="zh-CN" b="1">
                <a:latin typeface="微软雅黑" panose="020B0503020204020204" pitchFamily="34" charset="-122"/>
                <a:ea typeface="微软雅黑" panose="020B0503020204020204" pitchFamily="34" charset="-122"/>
                <a:cs typeface="微软雅黑" panose="020B0503020204020204" pitchFamily="34" charset="-122"/>
              </a:rPr>
              <a:t>有机质含量低，空间分布</a:t>
            </a:r>
            <a:r>
              <a:rPr lang="zh-CN" b="1">
                <a:latin typeface="微软雅黑" panose="020B0503020204020204" pitchFamily="34" charset="-122"/>
                <a:ea typeface="微软雅黑" panose="020B0503020204020204" pitchFamily="34" charset="-122"/>
                <a:cs typeface="微软雅黑" panose="020B0503020204020204" pitchFamily="34" charset="-122"/>
              </a:rPr>
              <a:t>呈西低</a:t>
            </a:r>
            <a:r>
              <a:rPr lang="zh-CN" b="1">
                <a:latin typeface="微软雅黑" panose="020B0503020204020204" pitchFamily="34" charset="-122"/>
                <a:ea typeface="微软雅黑" panose="020B0503020204020204" pitchFamily="34" charset="-122"/>
                <a:cs typeface="微软雅黑" panose="020B0503020204020204" pitchFamily="34" charset="-122"/>
              </a:rPr>
              <a:t>东高。</a:t>
            </a:r>
            <a:endParaRPr lang="zh-CN"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Arial" panose="020B0604020202020204" pitchFamily="34" charset="0"/>
              <a:buChar char="•"/>
            </a:pPr>
            <a:endParaRPr lang="zh-CN"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Arial" panose="020B0604020202020204" pitchFamily="34" charset="0"/>
              <a:buChar char="•"/>
            </a:pPr>
            <a:r>
              <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2012年，</a:t>
            </a:r>
            <a:r>
              <a:rPr 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含量明</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显提升，且</a:t>
            </a:r>
            <a:r>
              <a:rPr lang="zh-CN" b="1">
                <a:latin typeface="微软雅黑" panose="020B0503020204020204" pitchFamily="34" charset="-122"/>
                <a:ea typeface="微软雅黑" panose="020B0503020204020204" pitchFamily="34" charset="-122"/>
                <a:cs typeface="微软雅黑" panose="020B0503020204020204" pitchFamily="34" charset="-122"/>
              </a:rPr>
              <a:t>空间分布发生变化，</a:t>
            </a:r>
            <a:r>
              <a:rPr lang="zh-CN" b="1">
                <a:latin typeface="微软雅黑" panose="020B0503020204020204" pitchFamily="34" charset="-122"/>
                <a:ea typeface="微软雅黑" panose="020B0503020204020204" pitchFamily="34" charset="-122"/>
                <a:cs typeface="微软雅黑" panose="020B0503020204020204" pitchFamily="34" charset="-122"/>
              </a:rPr>
              <a:t>呈现西北向东南</a:t>
            </a:r>
            <a:r>
              <a:rPr lang="zh-CN" b="1">
                <a:latin typeface="微软雅黑" panose="020B0503020204020204" pitchFamily="34" charset="-122"/>
                <a:ea typeface="微软雅黑" panose="020B0503020204020204" pitchFamily="34" charset="-122"/>
                <a:cs typeface="微软雅黑" panose="020B0503020204020204" pitchFamily="34" charset="-122"/>
              </a:rPr>
              <a:t>增加。</a:t>
            </a:r>
            <a:endParaRPr lang="zh-CN"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Arial" panose="020B0604020202020204" pitchFamily="34" charset="0"/>
              <a:buChar char="•"/>
            </a:pPr>
            <a:endParaRPr lang="zh-CN"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Arial" panose="020B0604020202020204" pitchFamily="34" charset="0"/>
              <a:buChar char="•"/>
            </a:pPr>
            <a:r>
              <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2022年，</a:t>
            </a:r>
            <a:r>
              <a:rPr lang="zh-CN" b="1">
                <a:latin typeface="微软雅黑" panose="020B0503020204020204" pitchFamily="34" charset="-122"/>
                <a:ea typeface="微软雅黑" panose="020B0503020204020204" pitchFamily="34" charset="-122"/>
                <a:cs typeface="微软雅黑" panose="020B0503020204020204" pitchFamily="34" charset="-122"/>
              </a:rPr>
              <a:t>空间分布无</a:t>
            </a:r>
            <a:r>
              <a:rPr lang="zh-CN" b="1">
                <a:latin typeface="微软雅黑" panose="020B0503020204020204" pitchFamily="34" charset="-122"/>
                <a:ea typeface="微软雅黑" panose="020B0503020204020204" pitchFamily="34" charset="-122"/>
                <a:cs typeface="微软雅黑" panose="020B0503020204020204" pitchFamily="34" charset="-122"/>
              </a:rPr>
              <a:t>明显改变。</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1806575" y="6108065"/>
            <a:ext cx="6577965" cy="306705"/>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1982、2012、2022年（从左至右）山西省耕地土壤有机质含量分布图</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Tree>
  </p:cSld>
  <p:clrMapOvr>
    <a:masterClrMapping/>
  </p:clrMapOvr>
  <p:transition advTm="10798"/>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4973320" y="120015"/>
            <a:ext cx="5716270" cy="6617970"/>
          </a:xfrm>
          <a:prstGeom prst="rect">
            <a:avLst/>
          </a:prstGeom>
        </p:spPr>
      </p:pic>
      <p:sp>
        <p:nvSpPr>
          <p:cNvPr id="3" name="标题 1"/>
          <p:cNvSpPr>
            <a:spLocks noGrp="1"/>
          </p:cNvSpPr>
          <p:nvPr>
            <p:custDataLst>
              <p:tags r:id="rId3"/>
            </p:custDataLst>
          </p:nvPr>
        </p:nvSpPr>
        <p:spPr>
          <a:xfrm>
            <a:off x="1499870" y="648970"/>
            <a:ext cx="7248525" cy="554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sz="3200"/>
              <a:t>克里格</a:t>
            </a:r>
            <a:r>
              <a:rPr sz="3200"/>
              <a:t>插值</a:t>
            </a:r>
            <a:endParaRPr sz="3200"/>
          </a:p>
        </p:txBody>
      </p:sp>
      <p:sp>
        <p:nvSpPr>
          <p:cNvPr id="2" name="灯片编号占位符 1"/>
          <p:cNvSpPr>
            <a:spLocks noGrp="1"/>
          </p:cNvSpPr>
          <p:nvPr>
            <p:ph type="sldNum" sz="quarter" idx="12"/>
          </p:nvPr>
        </p:nvSpPr>
        <p:spPr>
          <a:xfrm>
            <a:off x="9448800" y="6271260"/>
            <a:ext cx="2743200" cy="365125"/>
          </a:xfrm>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5" name="文本框 4"/>
          <p:cNvSpPr txBox="1"/>
          <p:nvPr/>
        </p:nvSpPr>
        <p:spPr>
          <a:xfrm>
            <a:off x="684530" y="1863725"/>
            <a:ext cx="4507865" cy="4070985"/>
          </a:xfrm>
          <a:prstGeom prst="rect">
            <a:avLst/>
          </a:prstGeom>
          <a:noFill/>
        </p:spPr>
        <p:txBody>
          <a:bodyPr wrap="square" rtlCol="0">
            <a:noAutofit/>
          </a:bodyPr>
          <a:p>
            <a:pPr indent="0">
              <a:lnSpc>
                <a:spcPct val="150000"/>
              </a:lnSpc>
              <a:buFont typeface="Arial" panose="020B0604020202020204" pitchFamily="34" charset="0"/>
              <a:buNone/>
            </a:pPr>
            <a:r>
              <a:rPr lang="zh-CN" altLang="en-US" b="1">
                <a:solidFill>
                  <a:srgbClr val="C00000"/>
                </a:solidFill>
                <a:latin typeface="微软雅黑" panose="020B0503020204020204" pitchFamily="34" charset="-122"/>
                <a:ea typeface="微软雅黑" panose="020B0503020204020204" pitchFamily="34" charset="-122"/>
              </a:rPr>
              <a:t>山西省不同区域有机质时空分布</a:t>
            </a:r>
            <a:r>
              <a:rPr lang="zh-CN" altLang="en-US" b="1">
                <a:solidFill>
                  <a:srgbClr val="C00000"/>
                </a:solidFill>
                <a:latin typeface="微软雅黑" panose="020B0503020204020204" pitchFamily="34" charset="-122"/>
                <a:ea typeface="微软雅黑" panose="020B0503020204020204" pitchFamily="34" charset="-122"/>
              </a:rPr>
              <a:t>特征：</a:t>
            </a:r>
            <a:endParaRPr lang="zh-CN" altLang="en-US" b="1">
              <a:solidFill>
                <a:srgbClr val="C00000"/>
              </a:solidFill>
              <a:latin typeface="微软雅黑" panose="020B0503020204020204" pitchFamily="34" charset="-122"/>
              <a:ea typeface="微软雅黑" panose="020B0503020204020204" pitchFamily="34" charset="-122"/>
            </a:endParaRPr>
          </a:p>
          <a:p>
            <a:pPr marL="285750" indent="-285750">
              <a:lnSpc>
                <a:spcPct val="50000"/>
              </a:lnSpc>
              <a:buFont typeface="Arial" panose="020B0604020202020204" pitchFamily="34" charset="0"/>
              <a:buChar char="•"/>
            </a:pPr>
            <a:endParaRPr lang="zh-CN" altLang="en-US" b="1">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a:solidFill>
                  <a:srgbClr val="C00000"/>
                </a:solidFill>
                <a:latin typeface="微软雅黑" panose="020B0503020204020204" pitchFamily="34" charset="-122"/>
                <a:ea typeface="微软雅黑" panose="020B0503020204020204" pitchFamily="34" charset="-122"/>
              </a:rPr>
              <a:t>晋北：</a:t>
            </a:r>
            <a:endParaRPr lang="zh-CN" altLang="en-US" b="1">
              <a:solidFill>
                <a:srgbClr val="C00000"/>
              </a:solidFill>
              <a:latin typeface="微软雅黑" panose="020B0503020204020204" pitchFamily="34" charset="-122"/>
              <a:ea typeface="微软雅黑" panose="020B0503020204020204" pitchFamily="34" charset="-122"/>
            </a:endParaRPr>
          </a:p>
          <a:p>
            <a:pPr lvl="1" indent="0">
              <a:lnSpc>
                <a:spcPct val="150000"/>
              </a:lnSpc>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西侧偏低，东侧较高，逐年递增</a:t>
            </a:r>
            <a:endParaRPr lang="zh-CN" altLang="en-US" b="1">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a:solidFill>
                  <a:srgbClr val="C00000"/>
                </a:solidFill>
                <a:latin typeface="微软雅黑" panose="020B0503020204020204" pitchFamily="34" charset="-122"/>
                <a:ea typeface="微软雅黑" panose="020B0503020204020204" pitchFamily="34" charset="-122"/>
              </a:rPr>
              <a:t>晋中：</a:t>
            </a:r>
            <a:endParaRPr lang="zh-CN" altLang="en-US" b="1">
              <a:solidFill>
                <a:srgbClr val="C00000"/>
              </a:solidFill>
              <a:latin typeface="微软雅黑" panose="020B0503020204020204" pitchFamily="34" charset="-122"/>
              <a:ea typeface="微软雅黑" panose="020B0503020204020204" pitchFamily="34" charset="-122"/>
            </a:endParaRPr>
          </a:p>
          <a:p>
            <a:pPr lvl="1" indent="0">
              <a:lnSpc>
                <a:spcPct val="150000"/>
              </a:lnSpc>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西侧偏低，东侧较高，逐年递增</a:t>
            </a:r>
            <a:endParaRPr lang="zh-CN" altLang="en-US" b="1">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a:solidFill>
                  <a:srgbClr val="C00000"/>
                </a:solidFill>
                <a:latin typeface="微软雅黑" panose="020B0503020204020204" pitchFamily="34" charset="-122"/>
                <a:ea typeface="微软雅黑" panose="020B0503020204020204" pitchFamily="34" charset="-122"/>
              </a:rPr>
              <a:t>晋西南：</a:t>
            </a:r>
            <a:endParaRPr lang="zh-CN" altLang="en-US" b="1">
              <a:solidFill>
                <a:srgbClr val="C00000"/>
              </a:solidFill>
              <a:latin typeface="微软雅黑" panose="020B0503020204020204" pitchFamily="34" charset="-122"/>
              <a:ea typeface="微软雅黑" panose="020B0503020204020204" pitchFamily="34" charset="-122"/>
            </a:endParaRPr>
          </a:p>
          <a:p>
            <a:pPr lvl="1" indent="0">
              <a:lnSpc>
                <a:spcPct val="150000"/>
              </a:lnSpc>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逐年递增，且空间分布变化明显</a:t>
            </a:r>
            <a:endParaRPr lang="zh-CN" altLang="en-US" b="1">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a:solidFill>
                  <a:srgbClr val="C00000"/>
                </a:solidFill>
                <a:latin typeface="微软雅黑" panose="020B0503020204020204" pitchFamily="34" charset="-122"/>
                <a:ea typeface="微软雅黑" panose="020B0503020204020204" pitchFamily="34" charset="-122"/>
              </a:rPr>
              <a:t>晋东南：</a:t>
            </a:r>
            <a:endParaRPr lang="zh-CN" altLang="en-US" b="1">
              <a:solidFill>
                <a:srgbClr val="C00000"/>
              </a:solidFill>
              <a:latin typeface="微软雅黑" panose="020B0503020204020204" pitchFamily="34" charset="-122"/>
              <a:ea typeface="微软雅黑" panose="020B0503020204020204" pitchFamily="34" charset="-122"/>
            </a:endParaRPr>
          </a:p>
          <a:p>
            <a:pPr lvl="1" indent="0">
              <a:lnSpc>
                <a:spcPct val="150000"/>
              </a:lnSpc>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由西向东递增，逐年递增</a:t>
            </a:r>
            <a:endParaRPr lang="zh-CN" altLang="en-US" b="1">
              <a:latin typeface="微软雅黑" panose="020B0503020204020204" pitchFamily="34" charset="-122"/>
              <a:ea typeface="微软雅黑" panose="020B0503020204020204" pitchFamily="34" charset="-122"/>
            </a:endParaRPr>
          </a:p>
        </p:txBody>
      </p:sp>
      <p:sp>
        <p:nvSpPr>
          <p:cNvPr id="8" name="文本框 7"/>
          <p:cNvSpPr txBox="1"/>
          <p:nvPr/>
        </p:nvSpPr>
        <p:spPr>
          <a:xfrm>
            <a:off x="5848350" y="6551295"/>
            <a:ext cx="4264025" cy="306705"/>
          </a:xfrm>
          <a:prstGeom prst="rect">
            <a:avLst/>
          </a:prstGeom>
          <a:noFill/>
        </p:spPr>
        <p:txBody>
          <a:bodyPr wrap="square" rtlCol="0" anchor="t">
            <a:spAutoFit/>
          </a:bodyPr>
          <a:p>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图3.8  山西省不同区域不同年份有机质含量变化图</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12093"/>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39800" y="2190750"/>
            <a:ext cx="7283450" cy="4335780"/>
          </a:xfrm>
        </p:spPr>
        <p:txBody>
          <a:bodyPr>
            <a:normAutofit lnSpcReduction="10000"/>
          </a:bodyPr>
          <a:p>
            <a:pPr fontAlgn="auto">
              <a:lnSpc>
                <a:spcPct val="100000"/>
              </a:lnSpc>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研究背景与</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意义</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来源与</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分析方法</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亮点性研究</a:t>
            </a: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4" algn="l" fontAlgn="auto">
              <a:lnSpc>
                <a:spcPct val="150000"/>
              </a:lnSpc>
              <a:buClrTx/>
              <a:buSzTx/>
              <a:buFont typeface="Wingdings" panose="05000000000000000000" charset="0"/>
              <a:buChar char="Ø"/>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时空演变特征（第三章）</a:t>
            </a:r>
            <a:endPar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3" algn="l" fontAlgn="auto">
              <a:lnSpc>
                <a:spcPct val="150000"/>
              </a:lnSpc>
              <a:buClrTx/>
              <a:buSzTx/>
              <a:buFont typeface="Wingdings" panose="05000000000000000000" charset="0"/>
              <a:buChar char="Ø"/>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a:solidFill>
                  <a:srgbClr val="C00000"/>
                </a:solidFill>
                <a:cs typeface="微软雅黑" panose="020B0503020204020204" pitchFamily="34" charset="-122"/>
                <a:sym typeface="+mn-ea"/>
              </a:rPr>
              <a:t>影响因素分析（第四章）</a:t>
            </a:r>
            <a:endParaRPr lang="en-US" altLang="zh-CN" sz="1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3" algn="l" fontAlgn="auto">
              <a:lnSpc>
                <a:spcPct val="150000"/>
              </a:lnSpc>
              <a:buClrTx/>
              <a:buSzTx/>
              <a:buFont typeface="Wingdings" panose="05000000000000000000" charset="0"/>
              <a:buChar char="Ø"/>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a:solidFill>
                  <a:schemeClr val="tx1"/>
                </a:solidFill>
                <a:cs typeface="微软雅黑" panose="020B0503020204020204" pitchFamily="34" charset="-122"/>
                <a:sym typeface="+mn-ea"/>
              </a:rPr>
              <a:t>变化趋势预测（第五章）</a:t>
            </a:r>
            <a:endPar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总结与展望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fld id="{562DC770-FF79-6F43-8302-D9B49950C096}" type="slidenum">
              <a:rPr kumimoji="1" lang="zh-CN" altLang="en-US" smtClean="0"/>
            </a:fld>
            <a:endParaRPr kumimoji="1" lang="zh-CN" altLang="en-US"/>
          </a:p>
        </p:txBody>
      </p:sp>
    </p:spTree>
  </p:cSld>
  <p:clrMapOvr>
    <a:masterClrMapping/>
  </p:clrMapOvr>
  <p:transition advTm="2192"/>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1"/>
            </p:custDataLst>
          </p:nvPr>
        </p:nvSpPr>
        <p:spPr>
          <a:xfrm>
            <a:off x="1499870" y="648970"/>
            <a:ext cx="7248525" cy="554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有机质含量与各养分含量</a:t>
            </a:r>
            <a:r>
              <a:rPr lang="zh-CN" altLang="en-US" sz="3200"/>
              <a:t>的关系</a:t>
            </a:r>
            <a:endParaRPr lang="zh-CN" altLang="en-US" sz="3200"/>
          </a:p>
        </p:txBody>
      </p:sp>
      <p:pic>
        <p:nvPicPr>
          <p:cNvPr id="35" name="图片 35" descr="sandiantu"/>
          <p:cNvPicPr>
            <a:picLocks noChangeAspect="1"/>
          </p:cNvPicPr>
          <p:nvPr>
            <p:custDataLst>
              <p:tags r:id="rId2"/>
            </p:custDataLst>
          </p:nvPr>
        </p:nvPicPr>
        <p:blipFill>
          <a:blip r:embed="rId3"/>
          <a:stretch>
            <a:fillRect/>
          </a:stretch>
        </p:blipFill>
        <p:spPr>
          <a:xfrm>
            <a:off x="4973955" y="1711960"/>
            <a:ext cx="7153910" cy="4770755"/>
          </a:xfrm>
          <a:prstGeom prst="rect">
            <a:avLst/>
          </a:prstGeom>
        </p:spPr>
      </p:pic>
      <p:pic>
        <p:nvPicPr>
          <p:cNvPr id="2" name="图片 1" descr="alltogether_sandiantu"/>
          <p:cNvPicPr>
            <a:picLocks noChangeAspect="1"/>
          </p:cNvPicPr>
          <p:nvPr/>
        </p:nvPicPr>
        <p:blipFill>
          <a:blip r:embed="rId4"/>
          <a:srcRect l="6810" t="10455" r="7388" b="5723"/>
          <a:stretch>
            <a:fillRect/>
          </a:stretch>
        </p:blipFill>
        <p:spPr>
          <a:xfrm>
            <a:off x="168275" y="1729740"/>
            <a:ext cx="4664075" cy="4556760"/>
          </a:xfrm>
          <a:prstGeom prst="rect">
            <a:avLst/>
          </a:prstGeom>
        </p:spPr>
      </p:pic>
      <p:sp>
        <p:nvSpPr>
          <p:cNvPr id="5" name="文本框 4"/>
          <p:cNvSpPr txBox="1"/>
          <p:nvPr/>
        </p:nvSpPr>
        <p:spPr>
          <a:xfrm>
            <a:off x="5089525" y="1313180"/>
            <a:ext cx="6071870" cy="398780"/>
          </a:xfrm>
          <a:prstGeom prst="rect">
            <a:avLst/>
          </a:prstGeom>
          <a:noFill/>
        </p:spPr>
        <p:txBody>
          <a:bodyPr wrap="square" rtlCol="0">
            <a:spAutoFit/>
          </a:bodyPr>
          <a:p>
            <a:pPr marL="285750" indent="-285750">
              <a:buFont typeface="Arial" panose="020B0604020202020204" pitchFamily="34" charset="0"/>
              <a:buChar char="•"/>
            </a:pP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有机质含量与各养分含量</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散点图</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custDataLst>
              <p:tags r:id="rId5"/>
            </p:custDataLst>
          </p:nvPr>
        </p:nvSpPr>
        <p:spPr>
          <a:xfrm>
            <a:off x="404495" y="1313180"/>
            <a:ext cx="4064000" cy="398780"/>
          </a:xfrm>
          <a:prstGeom prst="rect">
            <a:avLst/>
          </a:prstGeom>
          <a:noFill/>
        </p:spPr>
        <p:txBody>
          <a:bodyPr wrap="square" rtlCol="0">
            <a:spAutoFit/>
          </a:bodyPr>
          <a:p>
            <a:pPr marL="285750" indent="-285750">
              <a:buFont typeface="Arial" panose="020B0604020202020204" pitchFamily="34" charset="0"/>
              <a:buChar char="•"/>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各养分间含量的关系</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散点图</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custDataLst>
              <p:tags r:id="rId6"/>
            </p:custDataLst>
          </p:nvPr>
        </p:nvSpPr>
        <p:spPr>
          <a:xfrm>
            <a:off x="1152525" y="6380480"/>
            <a:ext cx="4064000" cy="306705"/>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图</a:t>
            </a:r>
            <a:r>
              <a:rPr lang="en-US" altLang="zh-CN" sz="1400" b="1">
                <a:latin typeface="微软雅黑" panose="020B0503020204020204" pitchFamily="34" charset="-122"/>
                <a:ea typeface="微软雅黑" panose="020B0503020204020204" pitchFamily="34" charset="-122"/>
              </a:rPr>
              <a:t>1. </a:t>
            </a:r>
            <a:r>
              <a:rPr lang="zh-CN" altLang="en-US" sz="1400" b="1">
                <a:latin typeface="微软雅黑" panose="020B0503020204020204" pitchFamily="34" charset="-122"/>
                <a:ea typeface="微软雅黑" panose="020B0503020204020204" pitchFamily="34" charset="-122"/>
              </a:rPr>
              <a:t>各养分含量</a:t>
            </a:r>
            <a:r>
              <a:rPr lang="zh-CN" altLang="en-US" sz="1400" b="1">
                <a:latin typeface="微软雅黑" panose="020B0503020204020204" pitchFamily="34" charset="-122"/>
                <a:ea typeface="微软雅黑" panose="020B0503020204020204" pitchFamily="34" charset="-122"/>
              </a:rPr>
              <a:t>散点图</a:t>
            </a:r>
            <a:endParaRPr lang="zh-CN" altLang="en-US" sz="1400" b="1">
              <a:latin typeface="微软雅黑" panose="020B0503020204020204" pitchFamily="34" charset="-122"/>
              <a:ea typeface="微软雅黑" panose="020B0503020204020204" pitchFamily="34" charset="-122"/>
            </a:endParaRPr>
          </a:p>
        </p:txBody>
      </p:sp>
      <p:sp>
        <p:nvSpPr>
          <p:cNvPr id="7" name="文本框 6"/>
          <p:cNvSpPr txBox="1"/>
          <p:nvPr>
            <p:custDataLst>
              <p:tags r:id="rId7"/>
            </p:custDataLst>
          </p:nvPr>
        </p:nvSpPr>
        <p:spPr>
          <a:xfrm>
            <a:off x="7499985" y="6380480"/>
            <a:ext cx="4064000" cy="306705"/>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图</a:t>
            </a:r>
            <a:r>
              <a:rPr lang="en-US" altLang="zh-CN" sz="1400" b="1">
                <a:latin typeface="微软雅黑" panose="020B0503020204020204" pitchFamily="34" charset="-122"/>
                <a:ea typeface="微软雅黑" panose="020B0503020204020204" pitchFamily="34" charset="-122"/>
              </a:rPr>
              <a:t>2. </a:t>
            </a:r>
            <a:r>
              <a:rPr lang="zh-CN" altLang="en-US" sz="1400" b="1">
                <a:latin typeface="微软雅黑" panose="020B0503020204020204" pitchFamily="34" charset="-122"/>
                <a:ea typeface="微软雅黑" panose="020B0503020204020204" pitchFamily="34" charset="-122"/>
              </a:rPr>
              <a:t>有机质含量</a:t>
            </a:r>
            <a:r>
              <a:rPr lang="zh-CN" altLang="en-US" sz="1400" b="1">
                <a:latin typeface="微软雅黑" panose="020B0503020204020204" pitchFamily="34" charset="-122"/>
                <a:ea typeface="微软雅黑" panose="020B0503020204020204" pitchFamily="34" charset="-122"/>
              </a:rPr>
              <a:t>与各养分含量</a:t>
            </a:r>
            <a:r>
              <a:rPr lang="zh-CN" altLang="en-US" sz="1400" b="1">
                <a:latin typeface="微软雅黑" panose="020B0503020204020204" pitchFamily="34" charset="-122"/>
                <a:ea typeface="微软雅黑" panose="020B0503020204020204" pitchFamily="34" charset="-122"/>
              </a:rPr>
              <a:t>散点图</a:t>
            </a:r>
            <a:endParaRPr lang="zh-CN" altLang="en-US" sz="1400" b="1">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8" name="文本框 7"/>
          <p:cNvSpPr txBox="1"/>
          <p:nvPr/>
        </p:nvSpPr>
        <p:spPr>
          <a:xfrm>
            <a:off x="7502525" y="426720"/>
            <a:ext cx="4636135" cy="810260"/>
          </a:xfrm>
          <a:prstGeom prst="rect">
            <a:avLst/>
          </a:prstGeom>
        </p:spPr>
        <p:style>
          <a:lnRef idx="0">
            <a:srgbClr val="FFFFFF"/>
          </a:lnRef>
          <a:fillRef idx="1">
            <a:schemeClr val="accent1"/>
          </a:fillRef>
          <a:effectRef idx="0">
            <a:srgbClr val="FFFFFF"/>
          </a:effectRef>
          <a:fontRef idx="minor">
            <a:schemeClr val="lt1"/>
          </a:fontRef>
        </p:style>
        <p:txBody>
          <a:bodyPr wrap="square" rtlCol="0">
            <a:spAutoFit/>
          </a:bodyPr>
          <a:p>
            <a:pPr algn="ctr">
              <a:lnSpc>
                <a:spcPct val="130000"/>
              </a:lnSpc>
            </a:pPr>
            <a:r>
              <a:rPr lang="zh-CN" altLang="en-US" b="1">
                <a:latin typeface="微软雅黑" panose="020B0503020204020204" pitchFamily="34" charset="-122"/>
                <a:ea typeface="微软雅黑" panose="020B0503020204020204" pitchFamily="34" charset="-122"/>
              </a:rPr>
              <a:t>有机质与各养分均有一定程度的正</a:t>
            </a:r>
            <a:r>
              <a:rPr lang="zh-CN" altLang="en-US" b="1">
                <a:latin typeface="微软雅黑" panose="020B0503020204020204" pitchFamily="34" charset="-122"/>
                <a:ea typeface="微软雅黑" panose="020B0503020204020204" pitchFamily="34" charset="-122"/>
              </a:rPr>
              <a:t>相关性</a:t>
            </a:r>
            <a:endParaRPr lang="zh-CN" altLang="en-US" b="1">
              <a:latin typeface="微软雅黑" panose="020B0503020204020204" pitchFamily="34" charset="-122"/>
              <a:ea typeface="微软雅黑" panose="020B0503020204020204" pitchFamily="34" charset="-122"/>
            </a:endParaRPr>
          </a:p>
          <a:p>
            <a:pPr algn="ctr">
              <a:lnSpc>
                <a:spcPct val="130000"/>
              </a:lnSpc>
            </a:pPr>
            <a:r>
              <a:rPr lang="zh-CN" altLang="en-US" b="1">
                <a:latin typeface="微软雅黑" panose="020B0503020204020204" pitchFamily="34" charset="-122"/>
                <a:ea typeface="微软雅黑" panose="020B0503020204020204" pitchFamily="34" charset="-122"/>
              </a:rPr>
              <a:t>有机质含量与全氮</a:t>
            </a:r>
            <a:r>
              <a:rPr lang="zh-CN" altLang="en-US" b="1">
                <a:latin typeface="微软雅黑" panose="020B0503020204020204" pitchFamily="34" charset="-122"/>
                <a:ea typeface="微软雅黑" panose="020B0503020204020204" pitchFamily="34" charset="-122"/>
              </a:rPr>
              <a:t>含量正相关性明显</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advTm="1307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1"/>
            </p:custDataLst>
          </p:nvPr>
        </p:nvSpPr>
        <p:spPr>
          <a:xfrm>
            <a:off x="1499870" y="648970"/>
            <a:ext cx="7248525" cy="554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有机质含量与各养分含量</a:t>
            </a:r>
            <a:r>
              <a:rPr lang="zh-CN" altLang="en-US" sz="3200"/>
              <a:t>的关系</a:t>
            </a:r>
            <a:endParaRPr lang="zh-CN" altLang="en-US" sz="3200"/>
          </a:p>
        </p:txBody>
      </p:sp>
      <p:pic>
        <p:nvPicPr>
          <p:cNvPr id="4" name="图片 3" descr="heatmap_yangfen"/>
          <p:cNvPicPr>
            <a:picLocks noChangeAspect="1"/>
          </p:cNvPicPr>
          <p:nvPr/>
        </p:nvPicPr>
        <p:blipFill>
          <a:blip r:embed="rId2"/>
          <a:srcRect l="5132" t="8709" r="10167" b="2648"/>
          <a:stretch>
            <a:fillRect/>
          </a:stretch>
        </p:blipFill>
        <p:spPr>
          <a:xfrm>
            <a:off x="361315" y="1785620"/>
            <a:ext cx="5657850" cy="4441190"/>
          </a:xfrm>
          <a:prstGeom prst="rect">
            <a:avLst/>
          </a:prstGeom>
        </p:spPr>
      </p:pic>
      <p:sp>
        <p:nvSpPr>
          <p:cNvPr id="5" name="文本框 4"/>
          <p:cNvSpPr txBox="1"/>
          <p:nvPr/>
        </p:nvSpPr>
        <p:spPr>
          <a:xfrm>
            <a:off x="636270" y="1339850"/>
            <a:ext cx="4064000" cy="398780"/>
          </a:xfrm>
          <a:prstGeom prst="rect">
            <a:avLst/>
          </a:prstGeom>
          <a:noFill/>
        </p:spPr>
        <p:txBody>
          <a:bodyPr wrap="square" rtlCol="0">
            <a:spAutoFit/>
          </a:bodyPr>
          <a:p>
            <a:pPr marL="285750" indent="-285750">
              <a:buFont typeface="Arial" panose="020B0604020202020204" pitchFamily="34" charset="0"/>
              <a:buChar char="•"/>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相关系数矩阵</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23545" y="5220335"/>
            <a:ext cx="4894580" cy="960755"/>
          </a:xfrm>
          <a:prstGeom prst="rect">
            <a:avLst/>
          </a:prstGeom>
          <a:noFill/>
          <a:ln w="7620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8" name="表格 7"/>
          <p:cNvGraphicFramePr/>
          <p:nvPr/>
        </p:nvGraphicFramePr>
        <p:xfrm>
          <a:off x="6453408" y="3868005"/>
          <a:ext cx="5242560" cy="2402840"/>
        </p:xfrm>
        <a:graphic>
          <a:graphicData uri="http://schemas.openxmlformats.org/drawingml/2006/table">
            <a:tbl>
              <a:tblPr/>
              <a:tblGrid>
                <a:gridCol w="703580"/>
                <a:gridCol w="1446530"/>
                <a:gridCol w="1149985"/>
                <a:gridCol w="1942465"/>
              </a:tblGrid>
              <a:tr h="338455">
                <a:tc>
                  <a:txBody>
                    <a:bodyPr/>
                    <a:p>
                      <a:pPr indent="0" algn="ctr">
                        <a:lnSpc>
                          <a:spcPct val="120000"/>
                        </a:lnSpc>
                        <a:spcBef>
                          <a:spcPts val="0"/>
                        </a:spcBef>
                        <a:spcAft>
                          <a:spcPts val="0"/>
                        </a:spcAft>
                        <a:buNone/>
                      </a:pPr>
                      <a:r>
                        <a:rPr lang="en-US" sz="1500" b="1" spc="120">
                          <a:solidFill>
                            <a:srgbClr val="000000"/>
                          </a:solidFill>
                          <a:latin typeface="仿宋" panose="02010609060101010101" charset="-122"/>
                          <a:ea typeface="仿宋" panose="02010609060101010101" charset="-122"/>
                          <a:cs typeface="仿宋" panose="02010609060101010101" charset="-122"/>
                        </a:rPr>
                        <a:t>变量</a:t>
                      </a:r>
                      <a:endParaRPr lang="en-US" sz="1500" b="1"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500" b="1" spc="120">
                          <a:solidFill>
                            <a:srgbClr val="000000"/>
                          </a:solidFill>
                          <a:latin typeface="仿宋" panose="02010609060101010101" charset="-122"/>
                          <a:ea typeface="仿宋" panose="02010609060101010101" charset="-122"/>
                          <a:cs typeface="仿宋" panose="02010609060101010101" charset="-122"/>
                        </a:rPr>
                        <a:t>相关系数 (r)</a:t>
                      </a:r>
                      <a:endParaRPr lang="en-US" altLang="en-US" sz="1500" b="1"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500" b="1" spc="120">
                          <a:solidFill>
                            <a:srgbClr val="000000"/>
                          </a:solidFill>
                          <a:latin typeface="仿宋" panose="02010609060101010101" charset="-122"/>
                          <a:ea typeface="仿宋" panose="02010609060101010101" charset="-122"/>
                          <a:cs typeface="仿宋" panose="02010609060101010101" charset="-122"/>
                        </a:rPr>
                        <a:t>p值</a:t>
                      </a:r>
                      <a:endParaRPr lang="en-US" altLang="en-US" sz="1500" b="1"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500" b="1" spc="120">
                          <a:solidFill>
                            <a:srgbClr val="000000"/>
                          </a:solidFill>
                          <a:latin typeface="仿宋" panose="02010609060101010101" charset="-122"/>
                          <a:ea typeface="仿宋" panose="02010609060101010101" charset="-122"/>
                          <a:cs typeface="仿宋" panose="02010609060101010101" charset="-122"/>
                        </a:rPr>
                        <a:t>相关强度</a:t>
                      </a:r>
                      <a:endParaRPr lang="en-US" altLang="en-US" sz="1500" b="1"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4640">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pH</a:t>
                      </a:r>
                      <a:endParaRPr 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-0.244000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0.000132**</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弱线性负相关</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95275">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全磷</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0.415000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0.000000**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中等强度线性正相关</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4640">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有效磷</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0.378000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0.000000**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弱线性正相关</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275">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速效钾</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0.495000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0.000000**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中等强度线性正相关</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4640">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缓效钾</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0.182000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0.000021**</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极弱线性正相关</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275">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碱解氮</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0.762000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0.000000**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强线性正相关</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4640">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全氮</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0.834000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0.000000**</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仿宋" panose="02010609060101010101" charset="-122"/>
                          <a:ea typeface="仿宋" panose="02010609060101010101" charset="-122"/>
                          <a:cs typeface="仿宋" panose="02010609060101010101" charset="-122"/>
                        </a:rPr>
                        <a:t>极强线性正相关</a:t>
                      </a:r>
                      <a:endParaRPr lang="en-US" altLang="en-US" sz="1300" b="0" spc="120">
                        <a:solidFill>
                          <a:srgbClr val="000000"/>
                        </a:solidFill>
                        <a:latin typeface="仿宋" panose="02010609060101010101" charset="-122"/>
                        <a:ea typeface="仿宋" panose="02010609060101010101" charset="-122"/>
                        <a:cs typeface="仿宋" panose="02010609060101010101" charset="-122"/>
                      </a:endParaRPr>
                    </a:p>
                  </a:txBody>
                  <a:tcPr marL="25400" marR="25400" marT="6350" marB="635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文本框 8"/>
          <p:cNvSpPr txBox="1"/>
          <p:nvPr/>
        </p:nvSpPr>
        <p:spPr>
          <a:xfrm>
            <a:off x="6141085" y="1381760"/>
            <a:ext cx="5770880" cy="2249805"/>
          </a:xfrm>
          <a:prstGeom prst="rect">
            <a:avLst/>
          </a:prstGeom>
          <a:noFill/>
        </p:spPr>
        <p:txBody>
          <a:bodyPr wrap="square" rtlCol="0">
            <a:spAutoFit/>
          </a:bodyPr>
          <a:p>
            <a:pPr marL="285750" indent="-285750" algn="just">
              <a:lnSpc>
                <a:spcPct val="180000"/>
              </a:lnSpc>
              <a:buFont typeface="Arial" panose="020B0604020202020204" pitchFamily="34" charset="0"/>
              <a:buChar char="•"/>
            </a:pPr>
            <a:r>
              <a:rPr lang="zh-CN" altLang="en-US" b="1">
                <a:latin typeface="微软雅黑" panose="020B0503020204020204" pitchFamily="34" charset="-122"/>
                <a:ea typeface="微软雅黑" panose="020B0503020204020204" pitchFamily="34" charset="-122"/>
                <a:cs typeface="微软雅黑" panose="020B0503020204020204" pitchFamily="34" charset="-122"/>
              </a:rPr>
              <a:t>有机质含量和pH呈弱线性负相关，</a:t>
            </a: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和其他六个养分变量都有不同程度的正相关</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，但线性正相关关系较弱。</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ct val="60000"/>
              </a:lnSpc>
              <a:buFont typeface="Arial" panose="020B0604020202020204" pitchFamily="34" charset="0"/>
              <a:buNone/>
            </a:pP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80000"/>
              </a:lnSpc>
              <a:buFont typeface="Arial" panose="020B0604020202020204" pitchFamily="34" charset="0"/>
              <a:buChar char="•"/>
            </a:pP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有机质和全氮</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呈</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现显著</a:t>
            </a: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极强线性正相关</a:t>
            </a: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；有机质和碱解氮</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呈现显著</a:t>
            </a: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强线性正相关。</a:t>
            </a:r>
            <a:endPar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1562735" y="6407150"/>
            <a:ext cx="4064000" cy="306705"/>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图</a:t>
            </a:r>
            <a:r>
              <a:rPr lang="en-US" altLang="zh-CN" sz="1400" b="1">
                <a:latin typeface="微软雅黑" panose="020B0503020204020204" pitchFamily="34" charset="-122"/>
                <a:ea typeface="微软雅黑" panose="020B0503020204020204" pitchFamily="34" charset="-122"/>
              </a:rPr>
              <a:t>1. </a:t>
            </a:r>
            <a:r>
              <a:rPr lang="zh-CN" altLang="en-US" sz="1400" b="1">
                <a:latin typeface="微软雅黑" panose="020B0503020204020204" pitchFamily="34" charset="-122"/>
                <a:ea typeface="微软雅黑" panose="020B0503020204020204" pitchFamily="34" charset="-122"/>
              </a:rPr>
              <a:t>各养分含量相关性热力图</a:t>
            </a:r>
            <a:endParaRPr lang="zh-CN" altLang="en-US" sz="1400" b="1">
              <a:latin typeface="微软雅黑" panose="020B0503020204020204" pitchFamily="34" charset="-122"/>
              <a:ea typeface="微软雅黑" panose="020B0503020204020204" pitchFamily="34" charset="-122"/>
            </a:endParaRPr>
          </a:p>
        </p:txBody>
      </p:sp>
      <p:sp>
        <p:nvSpPr>
          <p:cNvPr id="12" name="文本框 11"/>
          <p:cNvSpPr txBox="1"/>
          <p:nvPr>
            <p:custDataLst>
              <p:tags r:id="rId3"/>
            </p:custDataLst>
          </p:nvPr>
        </p:nvSpPr>
        <p:spPr>
          <a:xfrm>
            <a:off x="7473315" y="6407150"/>
            <a:ext cx="4064000" cy="306705"/>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表</a:t>
            </a:r>
            <a:r>
              <a:rPr lang="en-US" altLang="zh-CN" sz="1400" b="1">
                <a:latin typeface="微软雅黑" panose="020B0503020204020204" pitchFamily="34" charset="-122"/>
                <a:ea typeface="微软雅黑" panose="020B0503020204020204" pitchFamily="34" charset="-122"/>
              </a:rPr>
              <a:t>1. </a:t>
            </a:r>
            <a:r>
              <a:rPr lang="zh-CN" altLang="en-US" sz="1400" b="1">
                <a:latin typeface="微软雅黑" panose="020B0503020204020204" pitchFamily="34" charset="-122"/>
                <a:ea typeface="微软雅黑" panose="020B0503020204020204" pitchFamily="34" charset="-122"/>
              </a:rPr>
              <a:t>有机质与其他养分含量相关系数结果</a:t>
            </a:r>
            <a:endParaRPr lang="zh-CN" altLang="en-US" sz="1400" b="1">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8874760" y="6356350"/>
            <a:ext cx="2743200" cy="365125"/>
          </a:xfrm>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Tree>
  </p:cSld>
  <p:clrMapOvr>
    <a:masterClrMapping/>
  </p:clrMapOvr>
  <p:transition advTm="10906"/>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07610" y="1821815"/>
            <a:ext cx="6071870" cy="398780"/>
          </a:xfrm>
          <a:prstGeom prst="rect">
            <a:avLst/>
          </a:prstGeom>
          <a:noFill/>
        </p:spPr>
        <p:txBody>
          <a:bodyPr wrap="square" rtlCol="0">
            <a:spAutoFit/>
          </a:bodyPr>
          <a:p>
            <a:pPr marL="285750" indent="-285750">
              <a:buFont typeface="Arial" panose="020B0604020202020204" pitchFamily="34" charset="0"/>
              <a:buChar char="•"/>
            </a:pP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有机质含量与地形、气候、植被</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散点图</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custDataLst>
              <p:tags r:id="rId1"/>
            </p:custDataLst>
          </p:nvPr>
        </p:nvSpPr>
        <p:spPr>
          <a:xfrm>
            <a:off x="4445" y="1313180"/>
            <a:ext cx="4923790" cy="398780"/>
          </a:xfrm>
          <a:prstGeom prst="rect">
            <a:avLst/>
          </a:prstGeom>
          <a:noFill/>
        </p:spPr>
        <p:txBody>
          <a:bodyPr wrap="square" rtlCol="0">
            <a:spAutoFit/>
          </a:bodyPr>
          <a:p>
            <a:pPr marL="285750" indent="-285750">
              <a:buFont typeface="Arial" panose="020B0604020202020204" pitchFamily="34" charset="0"/>
              <a:buChar char="•"/>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地形、气候、植被、有机质</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关系散点图</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custDataLst>
              <p:tags r:id="rId2"/>
            </p:custDataLst>
          </p:nvPr>
        </p:nvSpPr>
        <p:spPr>
          <a:xfrm>
            <a:off x="845820" y="6380480"/>
            <a:ext cx="3181350" cy="306705"/>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图4.10  地形、气候、植被因子散点图</a:t>
            </a:r>
            <a:endParaRPr lang="zh-CN" altLang="en-US" sz="1400" b="1">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677660" y="5988685"/>
            <a:ext cx="4483735" cy="306705"/>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图4.11  地形、气候、植被因子与有机质含量散点图</a:t>
            </a:r>
            <a:endParaRPr lang="zh-CN" altLang="en-US" sz="1400" b="1">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pic>
        <p:nvPicPr>
          <p:cNvPr id="71" name="图片 14"/>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5294" t="8349" r="6021" b="6288"/>
          <a:stretch>
            <a:fillRect/>
          </a:stretch>
        </p:blipFill>
        <p:spPr>
          <a:xfrm>
            <a:off x="187325" y="1711960"/>
            <a:ext cx="4665345" cy="4491990"/>
          </a:xfrm>
          <a:prstGeom prst="rect">
            <a:avLst/>
          </a:prstGeom>
          <a:noFill/>
          <a:ln>
            <a:noFill/>
          </a:ln>
        </p:spPr>
      </p:pic>
      <p:pic>
        <p:nvPicPr>
          <p:cNvPr id="72" name="图片 13"/>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a:xfrm>
            <a:off x="4784090" y="2226310"/>
            <a:ext cx="7230110" cy="3615055"/>
          </a:xfrm>
          <a:prstGeom prst="rect">
            <a:avLst/>
          </a:prstGeom>
          <a:noFill/>
          <a:ln>
            <a:noFill/>
          </a:ln>
        </p:spPr>
      </p:pic>
      <p:sp>
        <p:nvSpPr>
          <p:cNvPr id="8" name="标题 1"/>
          <p:cNvSpPr>
            <a:spLocks noGrp="1"/>
          </p:cNvSpPr>
          <p:nvPr>
            <p:custDataLst>
              <p:tags r:id="rId8"/>
            </p:custDataLst>
          </p:nvPr>
        </p:nvSpPr>
        <p:spPr>
          <a:xfrm>
            <a:off x="1499870" y="648970"/>
            <a:ext cx="7248525" cy="554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有机质含量与地形、气候植被的</a:t>
            </a:r>
            <a:r>
              <a:rPr lang="zh-CN" altLang="en-US" sz="3200"/>
              <a:t>关系</a:t>
            </a:r>
            <a:endParaRPr lang="zh-CN" altLang="en-US" sz="3200"/>
          </a:p>
        </p:txBody>
      </p:sp>
      <p:sp>
        <p:nvSpPr>
          <p:cNvPr id="2" name="文本框 1"/>
          <p:cNvSpPr txBox="1"/>
          <p:nvPr>
            <p:custDataLst>
              <p:tags r:id="rId9"/>
            </p:custDataLst>
          </p:nvPr>
        </p:nvSpPr>
        <p:spPr>
          <a:xfrm>
            <a:off x="5039995" y="1287145"/>
            <a:ext cx="6974205" cy="450850"/>
          </a:xfrm>
          <a:prstGeom prst="rect">
            <a:avLst/>
          </a:prstGeom>
        </p:spPr>
        <p:style>
          <a:lnRef idx="0">
            <a:srgbClr val="FFFFFF"/>
          </a:lnRef>
          <a:fillRef idx="1">
            <a:schemeClr val="accent1"/>
          </a:fillRef>
          <a:effectRef idx="0">
            <a:srgbClr val="FFFFFF"/>
          </a:effectRef>
          <a:fontRef idx="minor">
            <a:schemeClr val="lt1"/>
          </a:fontRef>
        </p:style>
        <p:txBody>
          <a:bodyPr wrap="square" rtlCol="0">
            <a:spAutoFit/>
          </a:bodyPr>
          <a:p>
            <a:pPr algn="ctr">
              <a:lnSpc>
                <a:spcPct val="130000"/>
              </a:lnSpc>
            </a:pPr>
            <a:r>
              <a:rPr lang="zh-CN" altLang="en-US" b="1">
                <a:latin typeface="微软雅黑" panose="020B0503020204020204" pitchFamily="34" charset="-122"/>
                <a:ea typeface="微软雅黑" panose="020B0503020204020204" pitchFamily="34" charset="-122"/>
              </a:rPr>
              <a:t>有机质含量与地形、气候、植被无明显线性</a:t>
            </a:r>
            <a:r>
              <a:rPr lang="zh-CN" altLang="en-US" b="1">
                <a:latin typeface="微软雅黑" panose="020B0503020204020204" pitchFamily="34" charset="-122"/>
                <a:ea typeface="微软雅黑" panose="020B0503020204020204" pitchFamily="34" charset="-122"/>
              </a:rPr>
              <a:t>关系</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advTm="9898"/>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16"/>
          <p:cNvPicPr/>
          <p:nvPr>
            <p:custDataLst>
              <p:tags r:id="rId1"/>
            </p:custDataLst>
          </p:nvPr>
        </p:nvPicPr>
        <p:blipFill rotWithShape="1">
          <a:blip r:embed="rId2">
            <a:extLst>
              <a:ext uri="{28A0092B-C50C-407E-A947-70E740481C1C}">
                <a14:useLocalDpi xmlns:a14="http://schemas.microsoft.com/office/drawing/2010/main" val="0"/>
              </a:ext>
            </a:extLst>
          </a:blip>
          <a:srcRect t="2155"/>
          <a:stretch>
            <a:fillRect/>
          </a:stretch>
        </p:blipFill>
        <p:spPr bwMode="auto">
          <a:xfrm>
            <a:off x="351790" y="1844675"/>
            <a:ext cx="5212080" cy="4531360"/>
          </a:xfrm>
          <a:prstGeom prst="rect">
            <a:avLst/>
          </a:prstGeom>
          <a:noFill/>
          <a:ln>
            <a:noFill/>
          </a:ln>
        </p:spPr>
      </p:pic>
      <p:sp>
        <p:nvSpPr>
          <p:cNvPr id="5" name="文本框 4"/>
          <p:cNvSpPr txBox="1"/>
          <p:nvPr/>
        </p:nvSpPr>
        <p:spPr>
          <a:xfrm>
            <a:off x="636270" y="1339850"/>
            <a:ext cx="4064000" cy="398780"/>
          </a:xfrm>
          <a:prstGeom prst="rect">
            <a:avLst/>
          </a:prstGeom>
          <a:noFill/>
        </p:spPr>
        <p:txBody>
          <a:bodyPr wrap="square" rtlCol="0">
            <a:spAutoFit/>
          </a:bodyPr>
          <a:p>
            <a:pPr marL="285750" indent="-285750">
              <a:buFont typeface="Arial" panose="020B0604020202020204" pitchFamily="34" charset="0"/>
              <a:buChar char="•"/>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相关系数矩阵</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636270" y="5056505"/>
            <a:ext cx="4894580" cy="1351280"/>
          </a:xfrm>
          <a:prstGeom prst="rect">
            <a:avLst/>
          </a:prstGeom>
          <a:noFill/>
          <a:ln w="7620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5897880" y="1381760"/>
            <a:ext cx="6082030" cy="1973580"/>
          </a:xfrm>
          <a:prstGeom prst="rect">
            <a:avLst/>
          </a:prstGeom>
          <a:noFill/>
        </p:spPr>
        <p:txBody>
          <a:bodyPr wrap="square" rtlCol="0">
            <a:spAutoFit/>
          </a:bodyPr>
          <a:p>
            <a:pPr marL="285750" indent="-285750" algn="just">
              <a:lnSpc>
                <a:spcPct val="170000"/>
              </a:lnSpc>
              <a:buFont typeface="Arial" panose="020B0604020202020204" pitchFamily="34" charset="0"/>
              <a:buChar char="•"/>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坡向和潜在蒸发量的p值不具有显著性。</a:t>
            </a: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其他五个因子的p值均显著。</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70000"/>
              </a:lnSpc>
              <a:buFont typeface="Arial" panose="020B0604020202020204" pitchFamily="34" charset="0"/>
              <a:buChar char="•"/>
            </a:pP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有机质含量和这些因子之间并不存在强烈的线性相关性</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，但可能存在非线性关系。</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925830" y="6447790"/>
            <a:ext cx="4064000" cy="306705"/>
          </a:xfrm>
          <a:prstGeom prst="rect">
            <a:avLst/>
          </a:prstGeom>
          <a:noFill/>
        </p:spPr>
        <p:txBody>
          <a:bodyPr wrap="square" rtlCol="0">
            <a:spAutoFit/>
          </a:bodyPr>
          <a:p>
            <a:pPr algn="ctr"/>
            <a:r>
              <a:rPr sz="1400" b="1">
                <a:latin typeface="微软雅黑" panose="020B0503020204020204" pitchFamily="34" charset="-122"/>
                <a:ea typeface="微软雅黑" panose="020B0503020204020204" pitchFamily="34" charset="-122"/>
              </a:rPr>
              <a:t>图4.12  地形、气候、植被因子间相关性热力</a:t>
            </a:r>
            <a:r>
              <a:rPr lang="zh-CN" altLang="en-US" sz="1400" b="1">
                <a:latin typeface="微软雅黑" panose="020B0503020204020204" pitchFamily="34" charset="-122"/>
                <a:ea typeface="微软雅黑" panose="020B0503020204020204" pitchFamily="34" charset="-122"/>
              </a:rPr>
              <a:t>图</a:t>
            </a:r>
            <a:endParaRPr lang="zh-CN" altLang="en-US" sz="1400" b="1">
              <a:latin typeface="微软雅黑" panose="020B0503020204020204" pitchFamily="34" charset="-122"/>
              <a:ea typeface="微软雅黑" panose="020B0503020204020204" pitchFamily="34" charset="-122"/>
            </a:endParaRPr>
          </a:p>
        </p:txBody>
      </p:sp>
      <p:sp>
        <p:nvSpPr>
          <p:cNvPr id="12" name="文本框 11"/>
          <p:cNvSpPr txBox="1"/>
          <p:nvPr>
            <p:custDataLst>
              <p:tags r:id="rId3"/>
            </p:custDataLst>
          </p:nvPr>
        </p:nvSpPr>
        <p:spPr>
          <a:xfrm>
            <a:off x="7607935" y="6038215"/>
            <a:ext cx="3394710" cy="521970"/>
          </a:xfrm>
          <a:prstGeom prst="rect">
            <a:avLst/>
          </a:prstGeom>
          <a:noFill/>
        </p:spPr>
        <p:txBody>
          <a:bodyPr wrap="square" rtlCol="0">
            <a:spAutoFit/>
          </a:bodyPr>
          <a:p>
            <a:pPr algn="ctr"/>
            <a:r>
              <a:rPr lang="zh-CN" altLang="en-US" sz="1400" b="1">
                <a:latin typeface="微软雅黑" panose="020B0503020204020204" pitchFamily="34" charset="-122"/>
                <a:ea typeface="微软雅黑" panose="020B0503020204020204" pitchFamily="34" charset="-122"/>
              </a:rPr>
              <a:t>表4.2  有机质与其他因子相关系数结果</a:t>
            </a:r>
            <a:endParaRPr lang="zh-CN" altLang="en-US" sz="1400" b="1">
              <a:latin typeface="微软雅黑" panose="020B0503020204020204" pitchFamily="34" charset="-122"/>
              <a:ea typeface="微软雅黑" panose="020B0503020204020204" pitchFamily="34" charset="-122"/>
            </a:endParaRPr>
          </a:p>
          <a:p>
            <a:pPr algn="ctr"/>
            <a:r>
              <a:rPr lang="zh-CN" altLang="en-US" sz="1400" b="1">
                <a:latin typeface="微软雅黑" panose="020B0503020204020204" pitchFamily="34" charset="-122"/>
                <a:ea typeface="微软雅黑" panose="020B0503020204020204" pitchFamily="34" charset="-122"/>
              </a:rPr>
              <a:t>（只含p为显著的因子）</a:t>
            </a:r>
            <a:endParaRPr lang="zh-CN" altLang="en-US" sz="1400" b="1">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8874760" y="6356350"/>
            <a:ext cx="2743200" cy="365125"/>
          </a:xfrm>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7" name="标题 1"/>
          <p:cNvSpPr>
            <a:spLocks noGrp="1"/>
          </p:cNvSpPr>
          <p:nvPr>
            <p:custDataLst>
              <p:tags r:id="rId4"/>
            </p:custDataLst>
          </p:nvPr>
        </p:nvSpPr>
        <p:spPr>
          <a:xfrm>
            <a:off x="1626235" y="648335"/>
            <a:ext cx="7248525" cy="554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有机质含量与地形、气候植被的</a:t>
            </a:r>
            <a:r>
              <a:rPr lang="zh-CN" altLang="en-US" sz="3200"/>
              <a:t>关系</a:t>
            </a:r>
            <a:endParaRPr lang="zh-CN" altLang="en-US" sz="3200"/>
          </a:p>
        </p:txBody>
      </p:sp>
      <p:graphicFrame>
        <p:nvGraphicFramePr>
          <p:cNvPr id="13" name="表格 12"/>
          <p:cNvGraphicFramePr/>
          <p:nvPr>
            <p:custDataLst>
              <p:tags r:id="rId5"/>
            </p:custDataLst>
          </p:nvPr>
        </p:nvGraphicFramePr>
        <p:xfrm>
          <a:off x="6020337" y="3428683"/>
          <a:ext cx="5959475" cy="2549525"/>
        </p:xfrm>
        <a:graphic>
          <a:graphicData uri="http://schemas.openxmlformats.org/drawingml/2006/table">
            <a:tbl>
              <a:tblPr/>
              <a:tblGrid>
                <a:gridCol w="1374140"/>
                <a:gridCol w="1012825"/>
                <a:gridCol w="1179830"/>
                <a:gridCol w="2392680"/>
              </a:tblGrid>
              <a:tr h="698500">
                <a:tc>
                  <a:txBody>
                    <a:bodyPr/>
                    <a:p>
                      <a:pPr indent="0" algn="ctr">
                        <a:lnSpc>
                          <a:spcPct val="120000"/>
                        </a:lnSpc>
                        <a:spcBef>
                          <a:spcPts val="0"/>
                        </a:spcBef>
                        <a:spcAft>
                          <a:spcPts val="0"/>
                        </a:spcAft>
                        <a:buNone/>
                      </a:pPr>
                      <a:r>
                        <a:rPr lang="en-US" sz="1600" b="1" spc="120">
                          <a:solidFill>
                            <a:srgbClr val="000000"/>
                          </a:solidFill>
                          <a:latin typeface="宋体" panose="02010600030101010101" pitchFamily="2" charset="-122"/>
                        </a:rPr>
                        <a:t>变量</a:t>
                      </a:r>
                      <a:endParaRPr lang="en-US" sz="1600" b="1" spc="120">
                        <a:solidFill>
                          <a:srgbClr val="000000"/>
                        </a:solidFill>
                        <a:latin typeface="宋体" panose="02010600030101010101" pitchFamily="2" charset="-122"/>
                      </a:endParaRPr>
                    </a:p>
                  </a:txBody>
                  <a:tcPr marL="177800" marR="177800" marT="57150" marB="571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solidFill>
                            <a:srgbClr val="000000"/>
                          </a:solidFill>
                          <a:latin typeface="宋体" panose="02010600030101010101" pitchFamily="2" charset="-122"/>
                        </a:rPr>
                        <a:t>相关系数</a:t>
                      </a:r>
                      <a:r>
                        <a:rPr lang="en-US" sz="1600" b="1" spc="120">
                          <a:solidFill>
                            <a:srgbClr val="000000"/>
                          </a:solidFill>
                          <a:latin typeface="Times New Roman" panose="02020603050405020304" charset="-122"/>
                        </a:rPr>
                        <a:t>(r)</a:t>
                      </a:r>
                      <a:endParaRPr lang="en-US" altLang="en-US" sz="1600" b="1" spc="120">
                        <a:solidFill>
                          <a:srgbClr val="000000"/>
                        </a:solidFill>
                        <a:latin typeface="Times New Roman" panose="02020603050405020304" charset="-122"/>
                      </a:endParaRPr>
                    </a:p>
                  </a:txBody>
                  <a:tcPr marL="177800" marR="177800" marT="57150" marB="571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solidFill>
                            <a:srgbClr val="000000"/>
                          </a:solidFill>
                          <a:latin typeface="Times New Roman" panose="02020603050405020304" charset="-122"/>
                        </a:rPr>
                        <a:t>p</a:t>
                      </a:r>
                      <a:r>
                        <a:rPr lang="en-US" sz="1600" b="1" spc="120">
                          <a:solidFill>
                            <a:srgbClr val="000000"/>
                          </a:solidFill>
                          <a:latin typeface="宋体" panose="02010600030101010101" pitchFamily="2" charset="-122"/>
                        </a:rPr>
                        <a:t>值</a:t>
                      </a:r>
                      <a:endParaRPr lang="en-US" altLang="en-US" sz="1600" b="1" spc="120">
                        <a:solidFill>
                          <a:srgbClr val="000000"/>
                        </a:solidFill>
                        <a:latin typeface="宋体" panose="02010600030101010101" pitchFamily="2" charset="-122"/>
                      </a:endParaRPr>
                    </a:p>
                  </a:txBody>
                  <a:tcPr marL="177800" marR="177800" marT="57150" marB="571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solidFill>
                            <a:srgbClr val="000000"/>
                          </a:solidFill>
                          <a:latin typeface="宋体" panose="02010600030101010101" pitchFamily="2" charset="-122"/>
                        </a:rPr>
                        <a:t>相关强度</a:t>
                      </a:r>
                      <a:endParaRPr lang="en-US" altLang="en-US" sz="1600" b="1" spc="120">
                        <a:solidFill>
                          <a:srgbClr val="000000"/>
                        </a:solidFill>
                        <a:latin typeface="宋体" panose="02010600030101010101" pitchFamily="2" charset="-122"/>
                      </a:endParaRPr>
                    </a:p>
                  </a:txBody>
                  <a:tcPr marL="177800" marR="177800" marT="57150" marB="57150" vert="horz" anchor="ctr" anchorCtr="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70205">
                <a:tc>
                  <a:txBody>
                    <a:bodyPr/>
                    <a:p>
                      <a:pPr indent="0" algn="ctr">
                        <a:lnSpc>
                          <a:spcPct val="120000"/>
                        </a:lnSpc>
                        <a:spcBef>
                          <a:spcPts val="0"/>
                        </a:spcBef>
                        <a:spcAft>
                          <a:spcPts val="0"/>
                        </a:spcAft>
                        <a:buNone/>
                      </a:pPr>
                      <a:r>
                        <a:rPr lang="zh-CN" altLang="en-US" sz="1400" b="0" spc="120">
                          <a:solidFill>
                            <a:srgbClr val="000000"/>
                          </a:solidFill>
                          <a:latin typeface="Times New Roman" panose="02020603050405020304" charset="-122"/>
                        </a:rPr>
                        <a:t>坡度</a:t>
                      </a:r>
                      <a:endParaRPr lang="zh-CN"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Times New Roman" panose="02020603050405020304" charset="-122"/>
                        </a:rPr>
                        <a:t>-0.084</a:t>
                      </a:r>
                      <a:endParaRPr lang="en-US"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Times New Roman" panose="02020603050405020304" charset="-122"/>
                        </a:rPr>
                        <a:t>0.012875</a:t>
                      </a:r>
                      <a:endParaRPr lang="en-US"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几乎无线性相关性</a:t>
                      </a:r>
                      <a:endParaRPr lang="en-US" altLang="en-US" sz="1400" b="0" spc="120">
                        <a:solidFill>
                          <a:srgbClr val="000000"/>
                        </a:solidFill>
                        <a:latin typeface="宋体" panose="02010600030101010101" pitchFamily="2" charset="-122"/>
                      </a:endParaRPr>
                    </a:p>
                  </a:txBody>
                  <a:tcPr marL="177800" marR="177800" marT="57150" marB="5715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370205">
                <a:tc>
                  <a:txBody>
                    <a:bodyPr/>
                    <a:p>
                      <a:pPr indent="0" algn="ctr">
                        <a:lnSpc>
                          <a:spcPct val="120000"/>
                        </a:lnSpc>
                        <a:spcBef>
                          <a:spcPts val="0"/>
                        </a:spcBef>
                        <a:spcAft>
                          <a:spcPts val="0"/>
                        </a:spcAft>
                        <a:buNone/>
                      </a:pPr>
                      <a:r>
                        <a:rPr lang="zh-CN" altLang="en-US" sz="1400" b="0" spc="120">
                          <a:solidFill>
                            <a:srgbClr val="000000"/>
                          </a:solidFill>
                          <a:latin typeface="Times New Roman" panose="02020603050405020304" charset="-122"/>
                        </a:rPr>
                        <a:t>高程</a:t>
                      </a:r>
                      <a:endParaRPr lang="zh-CN"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Times New Roman" panose="02020603050405020304" charset="-122"/>
                        </a:rPr>
                        <a:t>-0.1</a:t>
                      </a:r>
                      <a:endParaRPr lang="en-US"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Times New Roman" panose="02020603050405020304" charset="-122"/>
                        </a:rPr>
                        <a:t>0.002895</a:t>
                      </a:r>
                      <a:endParaRPr lang="en-US"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极弱线性负相关</a:t>
                      </a:r>
                      <a:r>
                        <a:rPr lang="en-US" sz="1400" b="0" spc="120">
                          <a:solidFill>
                            <a:srgbClr val="000000"/>
                          </a:solidFill>
                          <a:latin typeface="Times New Roman" panose="02020603050405020304" charset="-122"/>
                        </a:rPr>
                        <a:t>/</a:t>
                      </a:r>
                      <a:r>
                        <a:rPr lang="en-US" sz="1400" b="0" spc="120">
                          <a:solidFill>
                            <a:srgbClr val="000000"/>
                          </a:solidFill>
                          <a:latin typeface="宋体" panose="02010600030101010101" pitchFamily="2" charset="-122"/>
                        </a:rPr>
                        <a:t>无相关</a:t>
                      </a:r>
                      <a:endParaRPr lang="en-US" altLang="en-US" sz="1400" b="0" spc="120">
                        <a:solidFill>
                          <a:srgbClr val="000000"/>
                        </a:solidFill>
                        <a:latin typeface="宋体" panose="02010600030101010101" pitchFamily="2" charset="-122"/>
                      </a:endParaRPr>
                    </a:p>
                  </a:txBody>
                  <a:tcPr marL="177800" marR="177800" marT="57150" marB="57150" vert="horz" anchor="ctr" anchorCtr="0">
                    <a:lnL>
                      <a:noFill/>
                    </a:lnL>
                    <a:lnR cap="flat">
                      <a:noFill/>
                    </a:lnR>
                    <a:lnT cap="flat">
                      <a:noFill/>
                    </a:lnT>
                    <a:lnB cap="flat">
                      <a:noFill/>
                    </a:lnB>
                    <a:lnTlToBr>
                      <a:noFill/>
                    </a:lnTlToBr>
                    <a:lnBlToTr>
                      <a:noFill/>
                    </a:lnBlToTr>
                    <a:noFill/>
                  </a:tcPr>
                </a:tc>
              </a:tr>
              <a:tr h="370205">
                <a:tc>
                  <a:txBody>
                    <a:bodyPr/>
                    <a:p>
                      <a:pPr indent="0" algn="ctr">
                        <a:lnSpc>
                          <a:spcPct val="120000"/>
                        </a:lnSpc>
                        <a:spcBef>
                          <a:spcPts val="0"/>
                        </a:spcBef>
                        <a:spcAft>
                          <a:spcPts val="0"/>
                        </a:spcAft>
                        <a:buNone/>
                      </a:pPr>
                      <a:r>
                        <a:rPr lang="zh-CN" altLang="en-US" sz="1400" b="0" spc="120">
                          <a:solidFill>
                            <a:srgbClr val="000000"/>
                          </a:solidFill>
                          <a:latin typeface="Times New Roman" panose="02020603050405020304" charset="-122"/>
                        </a:rPr>
                        <a:t>年均温</a:t>
                      </a:r>
                      <a:endParaRPr lang="zh-CN"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Times New Roman" panose="02020603050405020304" charset="-122"/>
                        </a:rPr>
                        <a:t>0.214</a:t>
                      </a:r>
                      <a:endParaRPr lang="en-US"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Times New Roman" panose="02020603050405020304" charset="-122"/>
                        </a:rPr>
                        <a:t>0</a:t>
                      </a:r>
                      <a:endParaRPr lang="en-US"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弱线性正相关</a:t>
                      </a:r>
                      <a:endParaRPr lang="en-US" altLang="en-US" sz="1400" b="0" spc="120">
                        <a:solidFill>
                          <a:srgbClr val="000000"/>
                        </a:solidFill>
                        <a:latin typeface="宋体" panose="02010600030101010101" pitchFamily="2" charset="-122"/>
                      </a:endParaRPr>
                    </a:p>
                  </a:txBody>
                  <a:tcPr marL="177800" marR="177800" marT="57150" marB="57150" vert="horz" anchor="ctr" anchorCtr="0">
                    <a:lnL>
                      <a:noFill/>
                    </a:lnL>
                    <a:lnR cap="flat">
                      <a:noFill/>
                    </a:lnR>
                    <a:lnT cap="flat">
                      <a:noFill/>
                    </a:lnT>
                    <a:lnB cap="flat">
                      <a:noFill/>
                    </a:lnB>
                    <a:lnTlToBr>
                      <a:noFill/>
                    </a:lnTlToBr>
                    <a:lnBlToTr>
                      <a:noFill/>
                    </a:lnBlToTr>
                    <a:noFill/>
                  </a:tcPr>
                </a:tc>
              </a:tr>
              <a:tr h="370205">
                <a:tc>
                  <a:txBody>
                    <a:bodyPr/>
                    <a:p>
                      <a:pPr indent="0" algn="ctr">
                        <a:lnSpc>
                          <a:spcPct val="120000"/>
                        </a:lnSpc>
                        <a:spcBef>
                          <a:spcPts val="0"/>
                        </a:spcBef>
                        <a:spcAft>
                          <a:spcPts val="0"/>
                        </a:spcAft>
                        <a:buNone/>
                      </a:pPr>
                      <a:r>
                        <a:rPr lang="zh-CN" altLang="en-US" sz="1400" b="0" spc="120">
                          <a:solidFill>
                            <a:srgbClr val="000000"/>
                          </a:solidFill>
                          <a:latin typeface="Times New Roman" panose="02020603050405020304" charset="-122"/>
                        </a:rPr>
                        <a:t>潜在蒸发量</a:t>
                      </a:r>
                      <a:endParaRPr lang="zh-CN"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Times New Roman" panose="02020603050405020304" charset="-122"/>
                        </a:rPr>
                        <a:t>0.212</a:t>
                      </a:r>
                      <a:endParaRPr lang="en-US"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Times New Roman" panose="02020603050405020304" charset="-122"/>
                        </a:rPr>
                        <a:t>0</a:t>
                      </a:r>
                      <a:endParaRPr lang="en-US"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弱线性正相关</a:t>
                      </a:r>
                      <a:endParaRPr lang="en-US" altLang="en-US" sz="1400" b="0" spc="120">
                        <a:solidFill>
                          <a:srgbClr val="000000"/>
                        </a:solidFill>
                        <a:latin typeface="宋体" panose="02010600030101010101" pitchFamily="2" charset="-122"/>
                      </a:endParaRPr>
                    </a:p>
                  </a:txBody>
                  <a:tcPr marL="177800" marR="177800" marT="57150" marB="57150" vert="horz" anchor="ctr" anchorCtr="0">
                    <a:lnL>
                      <a:noFill/>
                    </a:lnL>
                    <a:lnR cap="flat">
                      <a:noFill/>
                    </a:lnR>
                    <a:lnT cap="flat">
                      <a:noFill/>
                    </a:lnT>
                    <a:lnB cap="flat">
                      <a:noFill/>
                    </a:lnB>
                    <a:lnTlToBr>
                      <a:noFill/>
                    </a:lnTlToBr>
                    <a:lnBlToTr>
                      <a:noFill/>
                    </a:lnBlToTr>
                    <a:noFill/>
                  </a:tcPr>
                </a:tc>
              </a:tr>
              <a:tr h="370205">
                <a:tc>
                  <a:txBody>
                    <a:bodyPr/>
                    <a:p>
                      <a:pPr indent="0" algn="ctr">
                        <a:lnSpc>
                          <a:spcPct val="120000"/>
                        </a:lnSpc>
                        <a:spcBef>
                          <a:spcPts val="0"/>
                        </a:spcBef>
                        <a:spcAft>
                          <a:spcPts val="0"/>
                        </a:spcAft>
                        <a:buNone/>
                      </a:pPr>
                      <a:r>
                        <a:rPr lang="en-US" altLang="en-US" sz="1400" b="0" spc="120">
                          <a:solidFill>
                            <a:srgbClr val="000000"/>
                          </a:solidFill>
                          <a:latin typeface="Times New Roman" panose="02020603050405020304" charset="-122"/>
                        </a:rPr>
                        <a:t>NDVI</a:t>
                      </a:r>
                      <a:endParaRPr lang="en-US"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Times New Roman" panose="02020603050405020304" charset="-122"/>
                        </a:rPr>
                        <a:t>0.124</a:t>
                      </a:r>
                      <a:endParaRPr lang="en-US"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Times New Roman" panose="02020603050405020304" charset="-122"/>
                        </a:rPr>
                        <a:t>0.000214</a:t>
                      </a:r>
                      <a:endParaRPr lang="en-US" altLang="en-US" sz="1400" b="0" spc="120">
                        <a:solidFill>
                          <a:srgbClr val="000000"/>
                        </a:solidFill>
                        <a:latin typeface="Times New Roman" panose="02020603050405020304" charset="-122"/>
                      </a:endParaRPr>
                    </a:p>
                  </a:txBody>
                  <a:tcPr marL="177800" marR="177800" marT="57150" marB="571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极弱线性正相关</a:t>
                      </a:r>
                      <a:r>
                        <a:rPr lang="en-US" sz="1400" b="0" spc="120">
                          <a:solidFill>
                            <a:srgbClr val="000000"/>
                          </a:solidFill>
                          <a:latin typeface="Times New Roman" panose="02020603050405020304" charset="-122"/>
                        </a:rPr>
                        <a:t>/</a:t>
                      </a:r>
                      <a:r>
                        <a:rPr lang="en-US" sz="1400" b="0" spc="120">
                          <a:solidFill>
                            <a:srgbClr val="000000"/>
                          </a:solidFill>
                          <a:latin typeface="宋体" panose="02010600030101010101" pitchFamily="2" charset="-122"/>
                        </a:rPr>
                        <a:t>无相关</a:t>
                      </a:r>
                      <a:endParaRPr lang="en-US" altLang="en-US" sz="1400" b="0" spc="120">
                        <a:solidFill>
                          <a:srgbClr val="000000"/>
                        </a:solidFill>
                        <a:latin typeface="宋体" panose="02010600030101010101" pitchFamily="2" charset="-122"/>
                      </a:endParaRPr>
                    </a:p>
                  </a:txBody>
                  <a:tcPr marL="177800" marR="177800" marT="57150" marB="5715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advTm="6891"/>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1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5967095" y="1178560"/>
            <a:ext cx="6121400" cy="1429385"/>
          </a:xfrm>
          <a:prstGeom prst="rect">
            <a:avLst/>
          </a:prstGeom>
          <a:noFill/>
          <a:ln>
            <a:noFill/>
          </a:ln>
        </p:spPr>
      </p:pic>
      <p:sp>
        <p:nvSpPr>
          <p:cNvPr id="3" name="标题 1"/>
          <p:cNvSpPr>
            <a:spLocks noGrp="1"/>
          </p:cNvSpPr>
          <p:nvPr>
            <p:custDataLst>
              <p:tags r:id="rId3"/>
            </p:custDataLst>
          </p:nvPr>
        </p:nvSpPr>
        <p:spPr>
          <a:xfrm>
            <a:off x="1499870" y="648970"/>
            <a:ext cx="7248525" cy="554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有机质含量与</a:t>
            </a:r>
            <a:r>
              <a:rPr lang="zh-CN" altLang="en-US" sz="3200"/>
              <a:t>农资投入关系</a:t>
            </a:r>
            <a:endParaRPr lang="zh-CN" altLang="en-US" sz="3200"/>
          </a:p>
        </p:txBody>
      </p:sp>
      <p:sp>
        <p:nvSpPr>
          <p:cNvPr id="4" name="灯片编号占位符 3"/>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5" name="文本框 4"/>
          <p:cNvSpPr txBox="1"/>
          <p:nvPr/>
        </p:nvSpPr>
        <p:spPr>
          <a:xfrm>
            <a:off x="7926705" y="2591435"/>
            <a:ext cx="2559050" cy="275590"/>
          </a:xfrm>
          <a:prstGeom prst="rect">
            <a:avLst/>
          </a:prstGeom>
          <a:noFill/>
        </p:spPr>
        <p:txBody>
          <a:bodyPr wrap="square" rtlCol="0" anchor="t">
            <a:spAutoFit/>
          </a:bodyPr>
          <a:p>
            <a:pPr algn="ctr"/>
            <a:r>
              <a:rPr sz="1200" b="1">
                <a:latin typeface="微软雅黑" panose="020B0503020204020204" pitchFamily="34" charset="-122"/>
                <a:ea typeface="微软雅黑" panose="020B0503020204020204" pitchFamily="34" charset="-122"/>
                <a:sym typeface="+mn-ea"/>
              </a:rPr>
              <a:t>图4.13  山西省耕地灌溉面积</a:t>
            </a:r>
            <a:endParaRPr lang="zh-CN" altLang="en-US" sz="1200" b="1">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30175" y="1261110"/>
            <a:ext cx="6063615" cy="1153160"/>
          </a:xfrm>
          <a:prstGeom prst="rect">
            <a:avLst/>
          </a:prstGeom>
          <a:noFill/>
        </p:spPr>
        <p:txBody>
          <a:bodyPr wrap="square" rtlCol="0">
            <a:spAutoFit/>
          </a:bodyPr>
          <a:p>
            <a:pPr indent="0">
              <a:lnSpc>
                <a:spcPct val="150000"/>
              </a:lnSpc>
              <a:buFont typeface="Arial" panose="020B0604020202020204" pitchFamily="34" charset="0"/>
              <a:buNone/>
            </a:pP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山西省耕地灌溉面积（</a:t>
            </a: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1998</a:t>
            </a: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-2022</a:t>
            </a: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a:t>
            </a:r>
            <a:endPar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998年灌溉面积1068.6千公顷，2007年增长至1255.7千公顷。</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2018年稳定在1518千公顷，</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2020年小幅下降至2022年1502千公顷。</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5" name="图片 12"/>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a:xfrm>
            <a:off x="6626860" y="2858770"/>
            <a:ext cx="5158740" cy="2405380"/>
          </a:xfrm>
          <a:prstGeom prst="rect">
            <a:avLst/>
          </a:prstGeom>
          <a:noFill/>
          <a:ln>
            <a:noFill/>
          </a:ln>
        </p:spPr>
      </p:pic>
      <p:sp>
        <p:nvSpPr>
          <p:cNvPr id="9" name="文本框 8"/>
          <p:cNvSpPr txBox="1"/>
          <p:nvPr>
            <p:custDataLst>
              <p:tags r:id="rId6"/>
            </p:custDataLst>
          </p:nvPr>
        </p:nvSpPr>
        <p:spPr>
          <a:xfrm>
            <a:off x="7943215" y="5272405"/>
            <a:ext cx="2559050" cy="275590"/>
          </a:xfrm>
          <a:prstGeom prst="rect">
            <a:avLst/>
          </a:prstGeom>
          <a:noFill/>
        </p:spPr>
        <p:txBody>
          <a:bodyPr wrap="square" rtlCol="0" anchor="t">
            <a:spAutoFit/>
          </a:bodyPr>
          <a:p>
            <a:pPr algn="ctr"/>
            <a:r>
              <a:rPr sz="1200" b="1">
                <a:latin typeface="微软雅黑" panose="020B0503020204020204" pitchFamily="34" charset="-122"/>
                <a:ea typeface="微软雅黑" panose="020B0503020204020204" pitchFamily="34" charset="-122"/>
                <a:sym typeface="+mn-ea"/>
              </a:rPr>
              <a:t>图4.1</a:t>
            </a:r>
            <a:r>
              <a:rPr lang="en-US" sz="1200" b="1">
                <a:latin typeface="微软雅黑" panose="020B0503020204020204" pitchFamily="34" charset="-122"/>
                <a:ea typeface="微软雅黑" panose="020B0503020204020204" pitchFamily="34" charset="-122"/>
                <a:sym typeface="+mn-ea"/>
              </a:rPr>
              <a:t>4</a:t>
            </a:r>
            <a:r>
              <a:rPr sz="1200" b="1">
                <a:latin typeface="微软雅黑" panose="020B0503020204020204" pitchFamily="34" charset="-122"/>
                <a:ea typeface="微软雅黑" panose="020B0503020204020204" pitchFamily="34" charset="-122"/>
                <a:sym typeface="+mn-ea"/>
              </a:rPr>
              <a:t>  山西省</a:t>
            </a:r>
            <a:r>
              <a:rPr lang="zh-CN" sz="1200" b="1">
                <a:latin typeface="微软雅黑" panose="020B0503020204020204" pitchFamily="34" charset="-122"/>
                <a:ea typeface="微软雅黑" panose="020B0503020204020204" pitchFamily="34" charset="-122"/>
                <a:sym typeface="+mn-ea"/>
              </a:rPr>
              <a:t>农业化肥</a:t>
            </a:r>
            <a:r>
              <a:rPr lang="zh-CN" sz="1200" b="1">
                <a:latin typeface="微软雅黑" panose="020B0503020204020204" pitchFamily="34" charset="-122"/>
                <a:ea typeface="微软雅黑" panose="020B0503020204020204" pitchFamily="34" charset="-122"/>
                <a:sym typeface="+mn-ea"/>
              </a:rPr>
              <a:t>施用量</a:t>
            </a:r>
            <a:endParaRPr lang="zh-CN" sz="1200" b="1">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130175" y="2616200"/>
            <a:ext cx="6317615" cy="2286635"/>
          </a:xfrm>
          <a:prstGeom prst="rect">
            <a:avLst/>
          </a:prstGeom>
          <a:noFill/>
        </p:spPr>
        <p:txBody>
          <a:bodyPr wrap="square" rtlCol="0">
            <a:spAutoFit/>
          </a:bodyPr>
          <a:p>
            <a:pPr indent="0" algn="l">
              <a:lnSpc>
                <a:spcPct val="170000"/>
              </a:lnSpc>
              <a:buClrTx/>
              <a:buSzTx/>
              <a:buFont typeface="Arial" panose="020B0604020202020204" pitchFamily="34" charset="0"/>
              <a:buNone/>
            </a:pP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山西省农业化肥施用量（</a:t>
            </a:r>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1998</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-2022</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年）</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70000"/>
              </a:lnSpc>
              <a:buClrTx/>
              <a:buSzTx/>
              <a:buFont typeface="Arial" panose="020B0604020202020204" pitchFamily="34" charset="0"/>
              <a:buChar char="•"/>
            </a:pP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总体化肥施用量呈下降趋势。</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化肥的选择发生显著变化。</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复合肥使用量持续增加，氮肥、磷肥使用量大幅下降。</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70000"/>
              </a:lnSpc>
              <a:buClrTx/>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2022年，总化肥施用量689吨/千公顷，复合肥占463吨/千公顷，氮肥占123吨/千公顷</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171450" y="5295265"/>
            <a:ext cx="7402830" cy="975995"/>
          </a:xfrm>
          <a:prstGeom prst="rect">
            <a:avLst/>
          </a:prstGeom>
          <a:solidFill>
            <a:schemeClr val="bg1"/>
          </a:solidFill>
          <a:ln w="28575"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dk1"/>
          </a:fontRef>
        </p:style>
        <p:txBody>
          <a:bodyPr wrap="square" rtlCol="0">
            <a:spAutoFit/>
          </a:bodyPr>
          <a:p>
            <a:pPr>
              <a:lnSpc>
                <a:spcPct val="120000"/>
              </a:lnSpc>
            </a:pP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化肥的连续施用显著提升土壤肥力，山西省耕地有机质含量不断提升。</a:t>
            </a:r>
            <a:endPar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文献</a:t>
            </a:r>
            <a:r>
              <a:rPr lang="en-US" altLang="zh-CN" sz="1600" b="1" baseline="30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结论：</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施量的增大，土壤有机质含量显著增加。年变化率先增加后减小。</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163195" y="6450965"/>
            <a:ext cx="4685030" cy="398780"/>
          </a:xfrm>
          <a:prstGeom prst="rect">
            <a:avLst/>
          </a:prstGeom>
          <a:noFill/>
        </p:spPr>
        <p:txBody>
          <a:bodyPr wrap="square" rtlCol="0">
            <a:spAutoFit/>
          </a:bodyPr>
          <a:p>
            <a:r>
              <a:rPr lang="en-US" sz="1000">
                <a:solidFill>
                  <a:schemeClr val="bg1">
                    <a:lumMod val="50000"/>
                  </a:schemeClr>
                </a:solidFill>
                <a:latin typeface="Times New Roman" panose="02020603050405020304" charset="0"/>
                <a:ea typeface="宋体" panose="02010600030101010101" pitchFamily="2" charset="-122"/>
                <a:cs typeface="Times New Roman" panose="02020603050405020304" charset="0"/>
                <a:sym typeface="+mn-ea"/>
              </a:rPr>
              <a:t>[1] </a:t>
            </a:r>
            <a:r>
              <a:rPr lang="en-US" sz="1000">
                <a:solidFill>
                  <a:schemeClr val="bg1">
                    <a:lumMod val="50000"/>
                  </a:schemeClr>
                </a:solidFill>
                <a:latin typeface="Times New Roman" panose="02020603050405020304" charset="0"/>
                <a:ea typeface="宋体" panose="02010600030101010101" pitchFamily="2" charset="-122"/>
                <a:sym typeface="+mn-ea"/>
              </a:rPr>
              <a:t>白重九. 1980-2010年北方旱地农田土壤有机碳变化特征及其主控因素研究[D].中国农业科学院，2021.DOI:10.27630/d.cnki.gznky.2021.000716.</a:t>
            </a:r>
            <a:endParaRPr lang="en-US" sz="1000">
              <a:solidFill>
                <a:schemeClr val="bg1">
                  <a:lumMod val="50000"/>
                </a:schemeClr>
              </a:solidFill>
              <a:latin typeface="Times New Roman" panose="02020603050405020304" charset="0"/>
              <a:ea typeface="宋体" panose="02010600030101010101" pitchFamily="2" charset="-122"/>
              <a:sym typeface="+mn-ea"/>
            </a:endParaRPr>
          </a:p>
        </p:txBody>
      </p:sp>
    </p:spTree>
  </p:cSld>
  <p:clrMapOvr>
    <a:masterClrMapping/>
  </p:clrMapOvr>
  <p:transition advTm="20413"/>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39800" y="2062480"/>
            <a:ext cx="7283450" cy="4658995"/>
          </a:xfrm>
        </p:spPr>
        <p:txBody>
          <a:bodyPr>
            <a:normAutofit/>
          </a:bodyPr>
          <a:p>
            <a:pPr fontAlgn="auto">
              <a:lnSpc>
                <a:spcPct val="100000"/>
              </a:lnSpc>
            </a:pP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研究背景与</a:t>
            </a: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意义</a:t>
            </a:r>
            <a:endPar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4" fontAlgn="auto">
              <a:lnSpc>
                <a:spcPct val="120000"/>
              </a:lnSpc>
              <a:buFont typeface="Wingdings" panose="05000000000000000000" charset="0"/>
              <a:buChar char="Ø"/>
            </a:pP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研究背景</a:t>
            </a:r>
            <a:endPar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3" fontAlgn="auto">
              <a:lnSpc>
                <a:spcPct val="120000"/>
              </a:lnSpc>
              <a:buFont typeface="Wingdings" panose="05000000000000000000" charset="0"/>
              <a:buChar char="Ø"/>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研究现状</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3" fontAlgn="auto">
              <a:lnSpc>
                <a:spcPct val="120000"/>
              </a:lnSpc>
              <a:buFont typeface="Wingdings" panose="05000000000000000000" charset="0"/>
              <a:buChar char="Ø"/>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研究内容</a:t>
            </a:r>
            <a:r>
              <a: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与技术路线</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数据来源与</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分析方法</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亮点性研究</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总结与展望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fld id="{562DC770-FF79-6F43-8302-D9B49950C096}" type="slidenum">
              <a:rPr kumimoji="1" lang="zh-CN" altLang="en-US" smtClean="0"/>
            </a:fld>
            <a:endParaRPr kumimoji="1" lang="zh-CN" altLang="en-US"/>
          </a:p>
        </p:txBody>
      </p:sp>
    </p:spTree>
  </p:cSld>
  <p:clrMapOvr>
    <a:masterClrMapping/>
  </p:clrMapOvr>
  <p:transition advTm="96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39800" y="2190750"/>
            <a:ext cx="7283450" cy="4335780"/>
          </a:xfrm>
        </p:spPr>
        <p:txBody>
          <a:bodyPr>
            <a:normAutofit lnSpcReduction="10000"/>
          </a:bodyPr>
          <a:p>
            <a:pPr fontAlgn="auto">
              <a:lnSpc>
                <a:spcPct val="100000"/>
              </a:lnSpc>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研究背景</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与意义</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来源与</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分析方法</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亮点性研究</a:t>
            </a: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4" algn="l" fontAlgn="auto">
              <a:lnSpc>
                <a:spcPct val="150000"/>
              </a:lnSpc>
              <a:buClrTx/>
              <a:buSzTx/>
              <a:buFont typeface="Wingdings" panose="05000000000000000000" charset="0"/>
              <a:buChar char="Ø"/>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时空演变特征（第三章）</a:t>
            </a:r>
            <a:endPar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3" algn="l" fontAlgn="auto">
              <a:lnSpc>
                <a:spcPct val="150000"/>
              </a:lnSpc>
              <a:buClrTx/>
              <a:buSzTx/>
              <a:buFont typeface="Wingdings" panose="05000000000000000000" charset="0"/>
              <a:buChar char="Ø"/>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a:solidFill>
                  <a:schemeClr val="tx1"/>
                </a:solidFill>
                <a:cs typeface="微软雅黑" panose="020B0503020204020204" pitchFamily="34" charset="-122"/>
                <a:sym typeface="+mn-ea"/>
              </a:rPr>
              <a:t>影响因素分析（第四章）</a:t>
            </a:r>
            <a:endPar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3" algn="l" fontAlgn="auto">
              <a:lnSpc>
                <a:spcPct val="150000"/>
              </a:lnSpc>
              <a:buClrTx/>
              <a:buSzTx/>
              <a:buFont typeface="Wingdings" panose="05000000000000000000" charset="0"/>
              <a:buChar char="Ø"/>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a:solidFill>
                  <a:srgbClr val="C00000"/>
                </a:solidFill>
                <a:cs typeface="微软雅黑" panose="020B0503020204020204" pitchFamily="34" charset="-122"/>
                <a:sym typeface="+mn-ea"/>
              </a:rPr>
              <a:t>变化趋势预测（第五章）</a:t>
            </a:r>
            <a:endParaRPr lang="en-US" altLang="zh-CN" sz="1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总结与展望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fld id="{562DC770-FF79-6F43-8302-D9B49950C096}" type="slidenum">
              <a:rPr kumimoji="1" lang="zh-CN" altLang="en-US" smtClean="0"/>
            </a:fld>
            <a:endParaRPr kumimoji="1" lang="zh-CN" altLang="en-US"/>
          </a:p>
        </p:txBody>
      </p:sp>
    </p:spTree>
  </p:cSld>
  <p:clrMapOvr>
    <a:masterClrMapping/>
  </p:clrMapOvr>
  <p:transition advTm="926"/>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1"/>
            </p:custDataLst>
          </p:nvPr>
        </p:nvSpPr>
        <p:spPr>
          <a:xfrm>
            <a:off x="1499870" y="648970"/>
            <a:ext cx="7248525" cy="554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输入模型的因子</a:t>
            </a:r>
            <a:r>
              <a:rPr lang="zh-CN" altLang="en-US" sz="3200"/>
              <a:t>准备</a:t>
            </a:r>
            <a:endParaRPr lang="zh-CN" altLang="en-US" sz="3200"/>
          </a:p>
        </p:txBody>
      </p:sp>
      <p:sp>
        <p:nvSpPr>
          <p:cNvPr id="5" name="文本框 4"/>
          <p:cNvSpPr txBox="1"/>
          <p:nvPr/>
        </p:nvSpPr>
        <p:spPr>
          <a:xfrm>
            <a:off x="268605" y="1203325"/>
            <a:ext cx="6289675" cy="650240"/>
          </a:xfrm>
          <a:prstGeom prst="rect">
            <a:avLst/>
          </a:prstGeom>
          <a:noFill/>
        </p:spPr>
        <p:txBody>
          <a:bodyPr wrap="square" rtlCol="0">
            <a:spAutoFit/>
          </a:bodyPr>
          <a:p>
            <a:pPr>
              <a:lnSpc>
                <a:spcPct val="130000"/>
              </a:lnSpc>
            </a:pPr>
            <a:r>
              <a:rPr lang="zh-CN" altLang="en-US" sz="1400" b="1">
                <a:solidFill>
                  <a:srgbClr val="C00000"/>
                </a:solidFill>
                <a:latin typeface="微软雅黑" panose="020B0503020204020204" pitchFamily="34" charset="-122"/>
                <a:ea typeface="微软雅黑" panose="020B0503020204020204" pitchFamily="34" charset="-122"/>
              </a:rPr>
              <a:t>本章目的：利用因子预测有机质含量</a:t>
            </a:r>
            <a:endParaRPr lang="zh-CN" altLang="en-US" sz="1400" b="1">
              <a:solidFill>
                <a:srgbClr val="C00000"/>
              </a:solidFill>
              <a:latin typeface="微软雅黑" panose="020B0503020204020204" pitchFamily="34" charset="-122"/>
              <a:ea typeface="微软雅黑" panose="020B0503020204020204" pitchFamily="34" charset="-122"/>
            </a:endParaRPr>
          </a:p>
          <a:p>
            <a:pPr>
              <a:lnSpc>
                <a:spcPct val="130000"/>
              </a:lnSpc>
            </a:pPr>
            <a:r>
              <a:rPr lang="zh-CN" altLang="en-US" sz="1400" b="1">
                <a:solidFill>
                  <a:srgbClr val="C00000"/>
                </a:solidFill>
                <a:latin typeface="微软雅黑" panose="020B0503020204020204" pitchFamily="34" charset="-122"/>
                <a:ea typeface="微软雅黑" panose="020B0503020204020204" pitchFamily="34" charset="-122"/>
              </a:rPr>
              <a:t>原始因子：</a:t>
            </a:r>
            <a:r>
              <a:rPr lang="zh-CN" altLang="en-US" sz="1400" b="1">
                <a:latin typeface="微软雅黑" panose="020B0503020204020204" pitchFamily="34" charset="-122"/>
                <a:ea typeface="微软雅黑" panose="020B0503020204020204" pitchFamily="34" charset="-122"/>
              </a:rPr>
              <a:t>理化指标、养分因子、气候、地形、植被因子</a:t>
            </a:r>
            <a:endParaRPr lang="zh-CN" altLang="en-US" sz="1400" b="1">
              <a:latin typeface="微软雅黑" panose="020B0503020204020204" pitchFamily="34" charset="-122"/>
              <a:ea typeface="微软雅黑" panose="020B0503020204020204" pitchFamily="34" charset="-122"/>
            </a:endParaRPr>
          </a:p>
        </p:txBody>
      </p:sp>
      <p:graphicFrame>
        <p:nvGraphicFramePr>
          <p:cNvPr id="6" name="表格 5"/>
          <p:cNvGraphicFramePr/>
          <p:nvPr/>
        </p:nvGraphicFramePr>
        <p:xfrm>
          <a:off x="404275" y="1942685"/>
          <a:ext cx="4345940" cy="4433570"/>
        </p:xfrm>
        <a:graphic>
          <a:graphicData uri="http://schemas.openxmlformats.org/drawingml/2006/table">
            <a:tbl>
              <a:tblPr/>
              <a:tblGrid>
                <a:gridCol w="1927225"/>
                <a:gridCol w="2418715"/>
              </a:tblGrid>
              <a:tr h="332740">
                <a:tc>
                  <a:txBody>
                    <a:bodyPr/>
                    <a:p>
                      <a:pPr indent="0" algn="ctr">
                        <a:lnSpc>
                          <a:spcPct val="120000"/>
                        </a:lnSpc>
                        <a:spcBef>
                          <a:spcPts val="0"/>
                        </a:spcBef>
                        <a:spcAft>
                          <a:spcPts val="0"/>
                        </a:spcAft>
                        <a:buNone/>
                      </a:pPr>
                      <a:r>
                        <a:rPr lang="en-US" sz="1600" b="1" spc="120">
                          <a:solidFill>
                            <a:srgbClr val="000000"/>
                          </a:solidFill>
                          <a:latin typeface="宋体" panose="02010600030101010101" pitchFamily="2" charset="-122"/>
                        </a:rPr>
                        <a:t>类型</a:t>
                      </a:r>
                      <a:endParaRPr lang="en-US" sz="1600" b="1" spc="120">
                        <a:solidFill>
                          <a:srgbClr val="000000"/>
                        </a:solidFill>
                        <a:latin typeface="宋体" panose="02010600030101010101" pitchFamily="2" charset="-122"/>
                      </a:endParaRPr>
                    </a:p>
                  </a:txBody>
                  <a:tcPr marL="177800" marR="177800" marT="6350" marB="63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20">
                          <a:solidFill>
                            <a:srgbClr val="000000"/>
                          </a:solidFill>
                          <a:latin typeface="宋体" panose="02010600030101010101" pitchFamily="2" charset="-122"/>
                        </a:rPr>
                        <a:t>因子</a:t>
                      </a:r>
                      <a:endParaRPr lang="en-US" altLang="en-US" sz="1600" b="1" spc="120">
                        <a:solidFill>
                          <a:srgbClr val="000000"/>
                        </a:solidFill>
                        <a:latin typeface="宋体" panose="02010600030101010101" pitchFamily="2" charset="-122"/>
                      </a:endParaRPr>
                    </a:p>
                  </a:txBody>
                  <a:tcPr marL="177800" marR="177800" marT="6350" marB="6350" vert="horz" anchor="ctr" anchorCtr="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92735">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理化指标（1个）</a:t>
                      </a:r>
                      <a:endParaRPr lang="en-US" sz="1400" b="0" spc="120">
                        <a:solidFill>
                          <a:srgbClr val="000000"/>
                        </a:solidFill>
                        <a:latin typeface="宋体" panose="02010600030101010101" pitchFamily="2" charset="-122"/>
                      </a:endParaRPr>
                    </a:p>
                  </a:txBody>
                  <a:tcPr marL="177800" marR="1778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酸碱度（</a:t>
                      </a:r>
                      <a:r>
                        <a:rPr lang="en-US" sz="1400" b="0" spc="120">
                          <a:solidFill>
                            <a:srgbClr val="000000"/>
                          </a:solidFill>
                          <a:latin typeface="Times New Roman" panose="02020603050405020304" charset="-122"/>
                        </a:rPr>
                        <a:t>pH</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292735">
                <a:tc rowSpan="6">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养分（</a:t>
                      </a:r>
                      <a:r>
                        <a:rPr lang="en-US" sz="1400" b="0" spc="120">
                          <a:solidFill>
                            <a:srgbClr val="000000"/>
                          </a:solidFill>
                          <a:latin typeface="Times New Roman" panose="02020603050405020304" charset="-122"/>
                        </a:rPr>
                        <a:t>6</a:t>
                      </a:r>
                      <a:r>
                        <a:rPr lang="en-US" sz="1400" b="0" spc="120">
                          <a:solidFill>
                            <a:srgbClr val="000000"/>
                          </a:solidFill>
                          <a:latin typeface="宋体" panose="02010600030101010101" pitchFamily="2" charset="-122"/>
                        </a:rPr>
                        <a:t>个）</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全磷（</a:t>
                      </a:r>
                      <a:r>
                        <a:rPr lang="en-US" sz="1400" b="0" spc="120">
                          <a:solidFill>
                            <a:srgbClr val="000000"/>
                          </a:solidFill>
                          <a:latin typeface="Times New Roman" panose="02020603050405020304" charset="-122"/>
                        </a:rPr>
                        <a:t>TP</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3370">
                <a:tc vMerge="1">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有效磷（</a:t>
                      </a:r>
                      <a:r>
                        <a:rPr lang="en-US" sz="1400" b="0" spc="120">
                          <a:solidFill>
                            <a:srgbClr val="000000"/>
                          </a:solidFill>
                          <a:latin typeface="Times New Roman" panose="02020603050405020304" charset="-122"/>
                        </a:rPr>
                        <a:t>AP</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2735">
                <a:tc vMerge="1">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速效钾（</a:t>
                      </a:r>
                      <a:r>
                        <a:rPr lang="en-US" sz="1400" b="0" spc="120">
                          <a:solidFill>
                            <a:srgbClr val="000000"/>
                          </a:solidFill>
                          <a:latin typeface="Times New Roman" panose="02020603050405020304" charset="-122"/>
                        </a:rPr>
                        <a:t>AK</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2735">
                <a:tc vMerge="1">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缓效钾（</a:t>
                      </a:r>
                      <a:r>
                        <a:rPr lang="en-US" sz="1400" b="0" spc="120">
                          <a:solidFill>
                            <a:srgbClr val="000000"/>
                          </a:solidFill>
                          <a:latin typeface="Times New Roman" panose="02020603050405020304" charset="-122"/>
                        </a:rPr>
                        <a:t>SK</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3370">
                <a:tc vMerge="1">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碱解氮（</a:t>
                      </a:r>
                      <a:r>
                        <a:rPr lang="en-US" sz="1400" b="0" spc="120">
                          <a:solidFill>
                            <a:srgbClr val="000000"/>
                          </a:solidFill>
                          <a:latin typeface="Times New Roman" panose="02020603050405020304" charset="-122"/>
                        </a:rPr>
                        <a:t>Alk-N</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2735">
                <a:tc vMerge="1">
                  <a:tcPr>
                    <a:lnB cap="flat">
                      <a:noFill/>
                    </a:lnB>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全氮（</a:t>
                      </a:r>
                      <a:r>
                        <a:rPr lang="en-US" sz="1400" b="0" spc="120">
                          <a:solidFill>
                            <a:srgbClr val="000000"/>
                          </a:solidFill>
                          <a:latin typeface="Times New Roman" panose="02020603050405020304" charset="-122"/>
                        </a:rPr>
                        <a:t>TN</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2735">
                <a:tc rowSpan="3">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地形（</a:t>
                      </a:r>
                      <a:r>
                        <a:rPr lang="en-US" sz="1400" b="0" spc="120">
                          <a:solidFill>
                            <a:srgbClr val="000000"/>
                          </a:solidFill>
                          <a:latin typeface="Times New Roman" panose="02020603050405020304" charset="-122"/>
                        </a:rPr>
                        <a:t>3</a:t>
                      </a:r>
                      <a:r>
                        <a:rPr lang="en-US" sz="1400" b="0" spc="120">
                          <a:solidFill>
                            <a:srgbClr val="000000"/>
                          </a:solidFill>
                          <a:latin typeface="宋体" panose="02010600030101010101" pitchFamily="2" charset="-122"/>
                        </a:rPr>
                        <a:t>个）</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高程（</a:t>
                      </a:r>
                      <a:r>
                        <a:rPr lang="en-US" sz="1400" b="0" spc="120">
                          <a:solidFill>
                            <a:srgbClr val="000000"/>
                          </a:solidFill>
                          <a:latin typeface="Times New Roman" panose="02020603050405020304" charset="-122"/>
                        </a:rPr>
                        <a:t>Elevation</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3370">
                <a:tc vMerge="1">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坡度（</a:t>
                      </a:r>
                      <a:r>
                        <a:rPr lang="en-US" sz="1400" b="0" spc="120">
                          <a:solidFill>
                            <a:srgbClr val="000000"/>
                          </a:solidFill>
                          <a:latin typeface="Times New Roman" panose="02020603050405020304" charset="-122"/>
                        </a:rPr>
                        <a:t>Slope</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2735">
                <a:tc vMerge="1">
                  <a:tcPr>
                    <a:lnB cap="flat">
                      <a:noFill/>
                    </a:lnB>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坡向（</a:t>
                      </a:r>
                      <a:r>
                        <a:rPr lang="en-US" sz="1400" b="0" spc="120">
                          <a:solidFill>
                            <a:srgbClr val="000000"/>
                          </a:solidFill>
                          <a:latin typeface="Times New Roman" panose="02020603050405020304" charset="-122"/>
                        </a:rPr>
                        <a:t>Aspect</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2735">
                <a:tc rowSpan="3">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气候（</a:t>
                      </a:r>
                      <a:r>
                        <a:rPr lang="en-US" sz="1400" b="0" spc="120">
                          <a:solidFill>
                            <a:srgbClr val="000000"/>
                          </a:solidFill>
                          <a:latin typeface="Times New Roman" panose="02020603050405020304" charset="-122"/>
                        </a:rPr>
                        <a:t>3</a:t>
                      </a:r>
                      <a:r>
                        <a:rPr lang="en-US" sz="1400" b="0" spc="120">
                          <a:solidFill>
                            <a:srgbClr val="000000"/>
                          </a:solidFill>
                          <a:latin typeface="宋体" panose="02010600030101010101" pitchFamily="2" charset="-122"/>
                        </a:rPr>
                        <a:t>个）</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年总降水量（</a:t>
                      </a:r>
                      <a:r>
                        <a:rPr lang="en-US" sz="1400" b="0" spc="120">
                          <a:solidFill>
                            <a:srgbClr val="000000"/>
                          </a:solidFill>
                          <a:latin typeface="Times New Roman" panose="02020603050405020304" charset="-122"/>
                        </a:rPr>
                        <a:t>Pre</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2735">
                <a:tc vMerge="1">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年均温（</a:t>
                      </a:r>
                      <a:r>
                        <a:rPr lang="en-US" sz="1400" b="0" spc="120">
                          <a:solidFill>
                            <a:srgbClr val="000000"/>
                          </a:solidFill>
                          <a:latin typeface="Times New Roman" panose="02020603050405020304" charset="-122"/>
                        </a:rPr>
                        <a:t>Tmp</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3370">
                <a:tc vMerge="1">
                  <a:tcPr>
                    <a:lnB cap="flat">
                      <a:noFill/>
                    </a:lnB>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年潜在蒸发量（</a:t>
                      </a:r>
                      <a:r>
                        <a:rPr lang="en-US" sz="1400" b="0" spc="120">
                          <a:solidFill>
                            <a:srgbClr val="000000"/>
                          </a:solidFill>
                          <a:latin typeface="Times New Roman" panose="02020603050405020304" charset="-122"/>
                        </a:rPr>
                        <a:t>PET</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92735">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植被（</a:t>
                      </a:r>
                      <a:r>
                        <a:rPr lang="en-US" sz="1400" b="0" spc="120">
                          <a:solidFill>
                            <a:srgbClr val="000000"/>
                          </a:solidFill>
                          <a:latin typeface="Times New Roman" panose="02020603050405020304" charset="-122"/>
                        </a:rPr>
                        <a:t>1</a:t>
                      </a:r>
                      <a:r>
                        <a:rPr lang="en-US" sz="1400" b="0" spc="120">
                          <a:solidFill>
                            <a:srgbClr val="000000"/>
                          </a:solidFill>
                          <a:latin typeface="宋体" panose="02010600030101010101" pitchFamily="2" charset="-122"/>
                        </a:rPr>
                        <a:t>个）</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20">
                          <a:solidFill>
                            <a:srgbClr val="000000"/>
                          </a:solidFill>
                          <a:latin typeface="宋体" panose="02010600030101010101" pitchFamily="2" charset="-122"/>
                        </a:rPr>
                        <a:t>归一化植被指数（</a:t>
                      </a:r>
                      <a:r>
                        <a:rPr lang="en-US" sz="1400" b="0" spc="120">
                          <a:solidFill>
                            <a:srgbClr val="000000"/>
                          </a:solidFill>
                          <a:latin typeface="Times New Roman" panose="02020603050405020304" charset="-122"/>
                        </a:rPr>
                        <a:t>NDVI</a:t>
                      </a:r>
                      <a:r>
                        <a:rPr lang="en-US" sz="1400" b="0" spc="120">
                          <a:solidFill>
                            <a:srgbClr val="000000"/>
                          </a:solidFill>
                          <a:latin typeface="宋体" panose="02010600030101010101" pitchFamily="2" charset="-122"/>
                        </a:rPr>
                        <a:t>）</a:t>
                      </a:r>
                      <a:endParaRPr lang="en-US" altLang="en-US" sz="1400" b="0" spc="120">
                        <a:solidFill>
                          <a:srgbClr val="000000"/>
                        </a:solidFill>
                        <a:latin typeface="宋体" panose="02010600030101010101" pitchFamily="2" charset="-122"/>
                      </a:endParaRPr>
                    </a:p>
                  </a:txBody>
                  <a:tcPr marL="177800" marR="177800" marT="6350" marB="635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1534160" y="6464935"/>
            <a:ext cx="2087245" cy="275590"/>
          </a:xfrm>
          <a:prstGeom prst="rect">
            <a:avLst/>
          </a:prstGeom>
          <a:noFill/>
        </p:spPr>
        <p:txBody>
          <a:bodyPr wrap="square" rtlCol="0">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表5.1  原始因子（共14个）</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表格 7"/>
          <p:cNvGraphicFramePr/>
          <p:nvPr/>
        </p:nvGraphicFramePr>
        <p:xfrm>
          <a:off x="6075362" y="1443575"/>
          <a:ext cx="4924425" cy="4514215"/>
        </p:xfrm>
        <a:graphic>
          <a:graphicData uri="http://schemas.openxmlformats.org/drawingml/2006/table">
            <a:tbl>
              <a:tblPr/>
              <a:tblGrid>
                <a:gridCol w="1783715"/>
                <a:gridCol w="3140710"/>
              </a:tblGrid>
              <a:tr h="335280">
                <a:tc>
                  <a:txBody>
                    <a:bodyPr/>
                    <a:p>
                      <a:pPr indent="0" algn="ctr">
                        <a:lnSpc>
                          <a:spcPct val="120000"/>
                        </a:lnSpc>
                        <a:spcBef>
                          <a:spcPts val="0"/>
                        </a:spcBef>
                        <a:spcAft>
                          <a:spcPts val="0"/>
                        </a:spcAft>
                        <a:buNone/>
                      </a:pPr>
                      <a:r>
                        <a:rPr lang="en-US" sz="1500" b="1" spc="120">
                          <a:solidFill>
                            <a:srgbClr val="000000"/>
                          </a:solidFill>
                          <a:latin typeface="宋体" panose="02010600030101010101" pitchFamily="2" charset="-122"/>
                        </a:rPr>
                        <a:t>新增因子（8个）</a:t>
                      </a:r>
                      <a:endParaRPr lang="en-US" sz="1500" b="1" spc="120">
                        <a:solidFill>
                          <a:srgbClr val="000000"/>
                        </a:solidFill>
                        <a:latin typeface="宋体" panose="02010600030101010101" pitchFamily="2" charset="-122"/>
                      </a:endParaRPr>
                    </a:p>
                  </a:txBody>
                  <a:tcPr marL="25400" marR="25400" marT="6350" marB="63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500" b="1" spc="120">
                          <a:solidFill>
                            <a:srgbClr val="000000"/>
                          </a:solidFill>
                          <a:latin typeface="宋体" panose="02010600030101010101" pitchFamily="2" charset="-122"/>
                        </a:rPr>
                        <a:t>构建原因</a:t>
                      </a:r>
                      <a:endParaRPr lang="en-US" altLang="en-US" sz="1500" b="1" spc="120">
                        <a:solidFill>
                          <a:srgbClr val="000000"/>
                        </a:solidFill>
                        <a:latin typeface="宋体" panose="02010600030101010101" pitchFamily="2" charset="-122"/>
                      </a:endParaRPr>
                    </a:p>
                  </a:txBody>
                  <a:tcPr marL="25400" marR="25400" marT="6350" marB="6350" vert="horz" anchor="ctr" anchorCtr="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91465">
                <a:tc>
                  <a:txBody>
                    <a:bodyPr/>
                    <a:p>
                      <a:pPr indent="0" algn="ctr">
                        <a:lnSpc>
                          <a:spcPct val="120000"/>
                        </a:lnSpc>
                        <a:spcBef>
                          <a:spcPts val="0"/>
                        </a:spcBef>
                        <a:spcAft>
                          <a:spcPts val="0"/>
                        </a:spcAft>
                        <a:buNone/>
                      </a:pPr>
                      <a:r>
                        <a:rPr lang="en-US" sz="1300" b="0" spc="120">
                          <a:solidFill>
                            <a:srgbClr val="000000"/>
                          </a:solidFill>
                          <a:latin typeface="Times New Roman" panose="02020603050405020304" charset="-122"/>
                        </a:rPr>
                        <a:t>AP/TP</a:t>
                      </a:r>
                      <a:endParaRPr lang="en-US" altLang="en-US" sz="1300" b="0" spc="120">
                        <a:solidFill>
                          <a:srgbClr val="000000"/>
                        </a:solidFill>
                        <a:latin typeface="Times New Roman" panose="02020603050405020304" charset="-122"/>
                      </a:endParaRPr>
                    </a:p>
                  </a:txBody>
                  <a:tcPr marL="25400" marR="254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宋体" panose="02010600030101010101" pitchFamily="2" charset="-122"/>
                        </a:rPr>
                        <a:t>有效磷与全磷的比例关系</a:t>
                      </a:r>
                      <a:endParaRPr lang="en-US" sz="1300" b="0" spc="120">
                        <a:solidFill>
                          <a:srgbClr val="000000"/>
                        </a:solidFill>
                        <a:latin typeface="宋体" panose="02010600030101010101" pitchFamily="2" charset="-122"/>
                      </a:endParaRPr>
                    </a:p>
                  </a:txBody>
                  <a:tcPr marL="25400" marR="25400" marT="6350" marB="635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569595">
                <a:tc>
                  <a:txBody>
                    <a:bodyPr/>
                    <a:p>
                      <a:pPr indent="0" algn="ctr">
                        <a:lnSpc>
                          <a:spcPct val="120000"/>
                        </a:lnSpc>
                        <a:spcBef>
                          <a:spcPts val="0"/>
                        </a:spcBef>
                        <a:spcAft>
                          <a:spcPts val="0"/>
                        </a:spcAft>
                        <a:buNone/>
                      </a:pPr>
                      <a:r>
                        <a:rPr lang="en-US" sz="1300" b="0" spc="120">
                          <a:solidFill>
                            <a:srgbClr val="000000"/>
                          </a:solidFill>
                          <a:latin typeface="Times New Roman" panose="02020603050405020304" charset="-122"/>
                        </a:rPr>
                        <a:t>AK/SK</a:t>
                      </a:r>
                      <a:endParaRPr lang="en-US" altLang="en-US" sz="1300" b="0" spc="120">
                        <a:solidFill>
                          <a:srgbClr val="000000"/>
                        </a:solidFill>
                        <a:latin typeface="Times New Roman" panose="0202060305040502030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宋体" panose="02010600030101010101" pitchFamily="2" charset="-122"/>
                        </a:rPr>
                        <a:t>速效钾与缓效钾的比例关系</a:t>
                      </a:r>
                      <a:endParaRPr lang="en-US" altLang="en-US" sz="1300" b="0" spc="120">
                        <a:solidFill>
                          <a:srgbClr val="000000"/>
                        </a:solidFill>
                        <a:latin typeface="宋体" panose="02010600030101010101" pitchFamily="2"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568960">
                <a:tc>
                  <a:txBody>
                    <a:bodyPr/>
                    <a:p>
                      <a:pPr indent="0" algn="ctr">
                        <a:lnSpc>
                          <a:spcPct val="120000"/>
                        </a:lnSpc>
                        <a:spcBef>
                          <a:spcPts val="0"/>
                        </a:spcBef>
                        <a:spcAft>
                          <a:spcPts val="0"/>
                        </a:spcAft>
                        <a:buNone/>
                      </a:pPr>
                      <a:r>
                        <a:rPr lang="en-US" sz="1300" b="0" spc="120">
                          <a:solidFill>
                            <a:srgbClr val="000000"/>
                          </a:solidFill>
                          <a:latin typeface="Times New Roman" panose="02020603050405020304" charset="-122"/>
                        </a:rPr>
                        <a:t>TN/TP</a:t>
                      </a:r>
                      <a:endParaRPr lang="en-US" altLang="en-US" sz="1300" b="0" spc="120">
                        <a:solidFill>
                          <a:srgbClr val="000000"/>
                        </a:solidFill>
                        <a:latin typeface="Times New Roman" panose="0202060305040502030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宋体" panose="02010600030101010101" pitchFamily="2" charset="-122"/>
                        </a:rPr>
                        <a:t>氮磷比，对于植物生长有实际意义</a:t>
                      </a:r>
                      <a:r>
                        <a:rPr lang="en-US" sz="1300" b="0" spc="120" baseline="30000">
                          <a:solidFill>
                            <a:srgbClr val="000000"/>
                          </a:solidFill>
                          <a:latin typeface="Times New Roman" panose="02020603050405020304" charset="-122"/>
                        </a:rPr>
                        <a:t>[1]</a:t>
                      </a:r>
                      <a:endParaRPr lang="en-US" altLang="en-US" sz="1300" b="0" spc="120" baseline="30000">
                        <a:solidFill>
                          <a:srgbClr val="000000"/>
                        </a:solidFill>
                        <a:latin typeface="Times New Roman" panose="0202060305040502030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568960">
                <a:tc>
                  <a:txBody>
                    <a:bodyPr/>
                    <a:p>
                      <a:pPr indent="0" algn="ctr">
                        <a:lnSpc>
                          <a:spcPct val="120000"/>
                        </a:lnSpc>
                        <a:spcBef>
                          <a:spcPts val="0"/>
                        </a:spcBef>
                        <a:spcAft>
                          <a:spcPts val="0"/>
                        </a:spcAft>
                        <a:buNone/>
                      </a:pPr>
                      <a:r>
                        <a:rPr lang="en-US" sz="1300" b="0" spc="120">
                          <a:solidFill>
                            <a:srgbClr val="000000"/>
                          </a:solidFill>
                          <a:latin typeface="Times New Roman" panose="02020603050405020304" charset="-122"/>
                        </a:rPr>
                        <a:t>TN/Alk-N</a:t>
                      </a:r>
                      <a:endParaRPr lang="en-US" altLang="en-US" sz="1300" b="0" spc="120">
                        <a:solidFill>
                          <a:srgbClr val="000000"/>
                        </a:solidFill>
                        <a:latin typeface="Times New Roman" panose="0202060305040502030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宋体" panose="02010600030101010101" pitchFamily="2" charset="-122"/>
                        </a:rPr>
                        <a:t>在第四章分析中发现二者有线性关系</a:t>
                      </a:r>
                      <a:endParaRPr lang="en-US" altLang="en-US" sz="1300" b="0" spc="120">
                        <a:solidFill>
                          <a:srgbClr val="000000"/>
                        </a:solidFill>
                        <a:latin typeface="宋体" panose="02010600030101010101" pitchFamily="2"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472440">
                <a:tc>
                  <a:txBody>
                    <a:bodyPr/>
                    <a:p>
                      <a:pPr indent="0" algn="ctr">
                        <a:lnSpc>
                          <a:spcPct val="120000"/>
                        </a:lnSpc>
                        <a:spcBef>
                          <a:spcPts val="0"/>
                        </a:spcBef>
                        <a:spcAft>
                          <a:spcPts val="0"/>
                        </a:spcAft>
                        <a:buNone/>
                      </a:pPr>
                      <a:r>
                        <a:rPr lang="en-US" sz="1300" b="0" spc="120">
                          <a:solidFill>
                            <a:srgbClr val="000000"/>
                          </a:solidFill>
                          <a:latin typeface="Times New Roman" panose="02020603050405020304" charset="-122"/>
                        </a:rPr>
                        <a:t>PET/Pre</a:t>
                      </a:r>
                      <a:endParaRPr lang="en-US" altLang="en-US" sz="1300" b="0" spc="120">
                        <a:solidFill>
                          <a:srgbClr val="000000"/>
                        </a:solidFill>
                        <a:latin typeface="Times New Roman" panose="0202060305040502030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宋体" panose="02010600030101010101" pitchFamily="2" charset="-122"/>
                        </a:rPr>
                        <a:t>二者比值为干燥度指数</a:t>
                      </a:r>
                      <a:r>
                        <a:rPr lang="en-US" sz="1300" b="0" spc="120" baseline="30000">
                          <a:solidFill>
                            <a:srgbClr val="000000"/>
                          </a:solidFill>
                          <a:latin typeface="Times New Roman" panose="02020603050405020304" charset="-122"/>
                        </a:rPr>
                        <a:t>[2][3]</a:t>
                      </a:r>
                      <a:endParaRPr lang="en-US" altLang="en-US" sz="1300" b="0" spc="120" baseline="30000">
                        <a:solidFill>
                          <a:srgbClr val="000000"/>
                        </a:solidFill>
                        <a:latin typeface="Times New Roman" panose="0202060305040502030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568960">
                <a:tc>
                  <a:txBody>
                    <a:bodyPr/>
                    <a:p>
                      <a:pPr indent="0" algn="ctr">
                        <a:lnSpc>
                          <a:spcPct val="120000"/>
                        </a:lnSpc>
                        <a:spcBef>
                          <a:spcPts val="0"/>
                        </a:spcBef>
                        <a:spcAft>
                          <a:spcPts val="0"/>
                        </a:spcAft>
                        <a:buNone/>
                      </a:pPr>
                      <a:r>
                        <a:rPr lang="en-US" sz="1300" b="0" spc="120">
                          <a:solidFill>
                            <a:srgbClr val="000000"/>
                          </a:solidFill>
                          <a:latin typeface="Times New Roman" panose="02020603050405020304" charset="-122"/>
                        </a:rPr>
                        <a:t>Elevation/PET</a:t>
                      </a:r>
                      <a:endParaRPr lang="en-US" altLang="en-US" sz="1300" b="0" spc="120">
                        <a:solidFill>
                          <a:srgbClr val="000000"/>
                        </a:solidFill>
                        <a:latin typeface="Times New Roman" panose="0202060305040502030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宋体" panose="02010600030101010101" pitchFamily="2" charset="-122"/>
                        </a:rPr>
                        <a:t>在第四章分析中发现二者有线性关系</a:t>
                      </a:r>
                      <a:endParaRPr lang="en-US" altLang="en-US" sz="1300" b="0" spc="120">
                        <a:solidFill>
                          <a:srgbClr val="000000"/>
                        </a:solidFill>
                        <a:latin typeface="宋体" panose="02010600030101010101" pitchFamily="2"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569595">
                <a:tc>
                  <a:txBody>
                    <a:bodyPr/>
                    <a:p>
                      <a:pPr indent="0" algn="ctr">
                        <a:lnSpc>
                          <a:spcPct val="120000"/>
                        </a:lnSpc>
                        <a:spcBef>
                          <a:spcPts val="0"/>
                        </a:spcBef>
                        <a:spcAft>
                          <a:spcPts val="0"/>
                        </a:spcAft>
                        <a:buNone/>
                      </a:pPr>
                      <a:r>
                        <a:rPr lang="en-US" sz="1300" b="0" spc="120">
                          <a:solidFill>
                            <a:srgbClr val="000000"/>
                          </a:solidFill>
                          <a:latin typeface="Times New Roman" panose="02020603050405020304" charset="-122"/>
                        </a:rPr>
                        <a:t>Tmp/PET</a:t>
                      </a:r>
                      <a:endParaRPr lang="en-US" altLang="en-US" sz="1300" b="0" spc="120">
                        <a:solidFill>
                          <a:srgbClr val="000000"/>
                        </a:solidFill>
                        <a:latin typeface="Times New Roman" panose="0202060305040502030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宋体" panose="02010600030101010101" pitchFamily="2" charset="-122"/>
                        </a:rPr>
                        <a:t>在第四章分析中发现二者有线性关系</a:t>
                      </a:r>
                      <a:endParaRPr lang="en-US" altLang="en-US" sz="1300" b="0" spc="120">
                        <a:solidFill>
                          <a:srgbClr val="000000"/>
                        </a:solidFill>
                        <a:latin typeface="宋体" panose="02010600030101010101" pitchFamily="2"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568960">
                <a:tc>
                  <a:txBody>
                    <a:bodyPr/>
                    <a:p>
                      <a:pPr indent="0" algn="ctr">
                        <a:lnSpc>
                          <a:spcPct val="120000"/>
                        </a:lnSpc>
                        <a:spcBef>
                          <a:spcPts val="0"/>
                        </a:spcBef>
                        <a:spcAft>
                          <a:spcPts val="0"/>
                        </a:spcAft>
                        <a:buNone/>
                      </a:pPr>
                      <a:r>
                        <a:rPr lang="en-US" sz="1300" b="0" spc="120">
                          <a:solidFill>
                            <a:srgbClr val="000000"/>
                          </a:solidFill>
                          <a:latin typeface="Times New Roman" panose="02020603050405020304" charset="-122"/>
                        </a:rPr>
                        <a:t>Elevation/Tmp</a:t>
                      </a:r>
                      <a:endParaRPr lang="en-US" altLang="en-US" sz="1300" b="0" spc="120">
                        <a:solidFill>
                          <a:srgbClr val="000000"/>
                        </a:solidFill>
                        <a:latin typeface="Times New Roman" panose="02020603050405020304" charset="-122"/>
                      </a:endParaRPr>
                    </a:p>
                  </a:txBody>
                  <a:tcPr marL="25400" marR="254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宋体" panose="02010600030101010101" pitchFamily="2" charset="-122"/>
                        </a:rPr>
                        <a:t>在第四章分析中发现二者有线性关系</a:t>
                      </a:r>
                      <a:endParaRPr lang="en-US" altLang="en-US" sz="1300" b="0" spc="120">
                        <a:solidFill>
                          <a:srgbClr val="000000"/>
                        </a:solidFill>
                        <a:latin typeface="宋体" panose="02010600030101010101" pitchFamily="2" charset="-122"/>
                      </a:endParaRPr>
                    </a:p>
                  </a:txBody>
                  <a:tcPr marL="25400" marR="25400" marT="6350" marB="635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9" name="文本框 8"/>
          <p:cNvSpPr txBox="1"/>
          <p:nvPr/>
        </p:nvSpPr>
        <p:spPr>
          <a:xfrm>
            <a:off x="5861685" y="706755"/>
            <a:ext cx="6040755" cy="650240"/>
          </a:xfrm>
          <a:prstGeom prst="rect">
            <a:avLst/>
          </a:prstGeom>
          <a:noFill/>
        </p:spPr>
        <p:txBody>
          <a:bodyPr wrap="square" rtlCol="0">
            <a:spAutoFit/>
          </a:bodyPr>
          <a:p>
            <a:pPr>
              <a:lnSpc>
                <a:spcPct val="130000"/>
              </a:lnSpc>
            </a:pPr>
            <a:r>
              <a:rPr lang="zh-CN" altLang="en-US" sz="1400" b="1">
                <a:latin typeface="微软雅黑" panose="020B0503020204020204" pitchFamily="34" charset="-122"/>
                <a:ea typeface="微软雅黑" panose="020B0503020204020204" pitchFamily="34" charset="-122"/>
              </a:rPr>
              <a:t>为增加输入模型的因子的丰富性，</a:t>
            </a:r>
            <a:r>
              <a:rPr lang="zh-CN" altLang="en-US" sz="1400" b="1">
                <a:solidFill>
                  <a:srgbClr val="C00000"/>
                </a:solidFill>
                <a:latin typeface="微软雅黑" panose="020B0503020204020204" pitchFamily="34" charset="-122"/>
                <a:ea typeface="微软雅黑" panose="020B0503020204020204" pitchFamily="34" charset="-122"/>
              </a:rPr>
              <a:t>基于原始因子构建新增因子</a:t>
            </a:r>
            <a:endParaRPr lang="zh-CN" altLang="en-US" sz="1400" b="1">
              <a:solidFill>
                <a:srgbClr val="C00000"/>
              </a:solidFill>
              <a:latin typeface="微软雅黑" panose="020B0503020204020204" pitchFamily="34" charset="-122"/>
              <a:ea typeface="微软雅黑" panose="020B0503020204020204" pitchFamily="34" charset="-122"/>
            </a:endParaRPr>
          </a:p>
          <a:p>
            <a:pPr>
              <a:lnSpc>
                <a:spcPct val="130000"/>
              </a:lnSpc>
            </a:pPr>
            <a:r>
              <a:rPr lang="zh-CN" altLang="en-US" sz="1400" b="1">
                <a:latin typeface="微软雅黑" panose="020B0503020204020204" pitchFamily="34" charset="-122"/>
                <a:ea typeface="微软雅黑" panose="020B0503020204020204" pitchFamily="34" charset="-122"/>
              </a:rPr>
              <a:t>后续将</a:t>
            </a:r>
            <a:r>
              <a:rPr lang="zh-CN" altLang="en-US" sz="1400" b="1">
                <a:solidFill>
                  <a:srgbClr val="C00000"/>
                </a:solidFill>
                <a:latin typeface="微软雅黑" panose="020B0503020204020204" pitchFamily="34" charset="-122"/>
                <a:ea typeface="微软雅黑" panose="020B0503020204020204" pitchFamily="34" charset="-122"/>
              </a:rPr>
              <a:t>原始因子与新增因子共22个</a:t>
            </a:r>
            <a:r>
              <a:rPr lang="zh-CN" altLang="en-US" sz="1400" b="1">
                <a:latin typeface="微软雅黑" panose="020B0503020204020204" pitchFamily="34" charset="-122"/>
                <a:ea typeface="微软雅黑" panose="020B0503020204020204" pitchFamily="34" charset="-122"/>
              </a:rPr>
              <a:t>输入模型</a:t>
            </a:r>
            <a:endParaRPr lang="zh-CN" altLang="en-US" sz="1400" b="1">
              <a:latin typeface="微软雅黑" panose="020B0503020204020204" pitchFamily="34" charset="-122"/>
              <a:ea typeface="微软雅黑" panose="020B0503020204020204" pitchFamily="34" charset="-122"/>
            </a:endParaRPr>
          </a:p>
        </p:txBody>
      </p:sp>
      <p:sp>
        <p:nvSpPr>
          <p:cNvPr id="10" name="文本框 9"/>
          <p:cNvSpPr txBox="1"/>
          <p:nvPr/>
        </p:nvSpPr>
        <p:spPr>
          <a:xfrm>
            <a:off x="4794250" y="6196965"/>
            <a:ext cx="7397750" cy="553085"/>
          </a:xfrm>
          <a:prstGeom prst="rect">
            <a:avLst/>
          </a:prstGeom>
          <a:solidFill>
            <a:schemeClr val="bg1"/>
          </a:solidFill>
        </p:spPr>
        <p:txBody>
          <a:bodyPr wrap="square" rtlCol="0">
            <a:spAutoFit/>
          </a:bodyPr>
          <a:p>
            <a:r>
              <a:rPr lang="en-US" altLang="zh-CN" sz="1000">
                <a:solidFill>
                  <a:srgbClr val="404040"/>
                </a:solidFill>
                <a:latin typeface="华文仿宋" panose="02010600040101010101" charset="-122"/>
                <a:ea typeface="华文仿宋" panose="02010600040101010101" charset="-122"/>
                <a:cs typeface="华文仿宋" panose="02010600040101010101" charset="-122"/>
              </a:rPr>
              <a:t>[1] </a:t>
            </a:r>
            <a:r>
              <a:rPr lang="zh-CN" altLang="en-US" sz="1000">
                <a:solidFill>
                  <a:srgbClr val="404040"/>
                </a:solidFill>
                <a:latin typeface="华文仿宋" panose="02010600040101010101" charset="-122"/>
                <a:ea typeface="华文仿宋" panose="02010600040101010101" charset="-122"/>
                <a:cs typeface="华文仿宋" panose="02010600040101010101" charset="-122"/>
              </a:rPr>
              <a:t>杨雪茹. 松嫩草地土壤氮磷比对植物生长和种间相互作用的影响[D].东北师范大学,2024.DOI:10.27011/d.cnki.gdbsu.2023.000703.</a:t>
            </a:r>
            <a:endParaRPr lang="zh-CN" altLang="en-US" sz="1000">
              <a:solidFill>
                <a:srgbClr val="404040"/>
              </a:solidFill>
              <a:latin typeface="华文仿宋" panose="02010600040101010101" charset="-122"/>
              <a:ea typeface="华文仿宋" panose="02010600040101010101" charset="-122"/>
              <a:cs typeface="华文仿宋" panose="02010600040101010101" charset="-122"/>
            </a:endParaRPr>
          </a:p>
          <a:p>
            <a:r>
              <a:rPr lang="zh-CN" altLang="en-US" sz="1000">
                <a:solidFill>
                  <a:srgbClr val="404040"/>
                </a:solidFill>
                <a:latin typeface="华文仿宋" panose="02010600040101010101" charset="-122"/>
                <a:ea typeface="华文仿宋" panose="02010600040101010101" charset="-122"/>
                <a:cs typeface="华文仿宋" panose="02010600040101010101" charset="-122"/>
              </a:rPr>
              <a:t>[</a:t>
            </a:r>
            <a:r>
              <a:rPr lang="en-US" altLang="zh-CN" sz="1000">
                <a:solidFill>
                  <a:srgbClr val="404040"/>
                </a:solidFill>
                <a:latin typeface="华文仿宋" panose="02010600040101010101" charset="-122"/>
                <a:ea typeface="华文仿宋" panose="02010600040101010101" charset="-122"/>
                <a:cs typeface="华文仿宋" panose="02010600040101010101" charset="-122"/>
              </a:rPr>
              <a:t>2</a:t>
            </a:r>
            <a:r>
              <a:rPr lang="zh-CN" altLang="en-US" sz="1000">
                <a:solidFill>
                  <a:srgbClr val="404040"/>
                </a:solidFill>
                <a:latin typeface="华文仿宋" panose="02010600040101010101" charset="-122"/>
                <a:ea typeface="华文仿宋" panose="02010600040101010101" charset="-122"/>
                <a:cs typeface="华文仿宋" panose="02010600040101010101" charset="-122"/>
              </a:rPr>
              <a:t>]</a:t>
            </a:r>
            <a:r>
              <a:rPr lang="en-US" altLang="zh-CN" sz="1000">
                <a:solidFill>
                  <a:srgbClr val="404040"/>
                </a:solidFill>
                <a:latin typeface="华文仿宋" panose="02010600040101010101" charset="-122"/>
                <a:ea typeface="华文仿宋" panose="02010600040101010101" charset="-122"/>
                <a:cs typeface="华文仿宋" panose="02010600040101010101" charset="-122"/>
              </a:rPr>
              <a:t> </a:t>
            </a:r>
            <a:r>
              <a:rPr lang="zh-CN" altLang="en-US" sz="1000">
                <a:solidFill>
                  <a:srgbClr val="404040"/>
                </a:solidFill>
                <a:latin typeface="华文仿宋" panose="02010600040101010101" charset="-122"/>
                <a:ea typeface="华文仿宋" panose="02010600040101010101" charset="-122"/>
                <a:cs typeface="华文仿宋" panose="02010600040101010101" charset="-122"/>
              </a:rPr>
              <a:t>Allen, R.G., Pereira, L.S., Raes, D., &amp; Smith, M. (1998). Crop evapotranspiration : guidelines for computing crop water requirements.</a:t>
            </a:r>
            <a:endParaRPr lang="zh-CN" altLang="en-US" sz="1000">
              <a:solidFill>
                <a:srgbClr val="404040"/>
              </a:solidFill>
              <a:latin typeface="华文仿宋" panose="02010600040101010101" charset="-122"/>
              <a:ea typeface="华文仿宋" panose="02010600040101010101" charset="-122"/>
              <a:cs typeface="华文仿宋" panose="02010600040101010101" charset="-122"/>
            </a:endParaRPr>
          </a:p>
          <a:p>
            <a:r>
              <a:rPr lang="zh-CN" altLang="en-US" sz="1000">
                <a:solidFill>
                  <a:srgbClr val="404040"/>
                </a:solidFill>
                <a:latin typeface="华文仿宋" panose="02010600040101010101" charset="-122"/>
                <a:ea typeface="华文仿宋" panose="02010600040101010101" charset="-122"/>
                <a:cs typeface="华文仿宋" panose="02010600040101010101" charset="-122"/>
              </a:rPr>
              <a:t>[</a:t>
            </a:r>
            <a:r>
              <a:rPr lang="en-US" altLang="zh-CN" sz="1000">
                <a:solidFill>
                  <a:srgbClr val="404040"/>
                </a:solidFill>
                <a:latin typeface="华文仿宋" panose="02010600040101010101" charset="-122"/>
                <a:ea typeface="华文仿宋" panose="02010600040101010101" charset="-122"/>
                <a:cs typeface="华文仿宋" panose="02010600040101010101" charset="-122"/>
              </a:rPr>
              <a:t>3] </a:t>
            </a:r>
            <a:r>
              <a:rPr lang="zh-CN" altLang="en-US" sz="1000">
                <a:solidFill>
                  <a:srgbClr val="404040"/>
                </a:solidFill>
                <a:latin typeface="华文仿宋" panose="02010600040101010101" charset="-122"/>
                <a:ea typeface="华文仿宋" panose="02010600040101010101" charset="-122"/>
                <a:cs typeface="华文仿宋" panose="02010600040101010101" charset="-122"/>
              </a:rPr>
              <a:t>王利平,文明,宋进喜,等.1961—2014年中国干燥度指数的时空变化研究[J].自然资源学报,2016,31(09):1488-1498.</a:t>
            </a:r>
            <a:endParaRPr lang="zh-CN" altLang="en-US" sz="1000">
              <a:solidFill>
                <a:srgbClr val="404040"/>
              </a:solidFill>
              <a:latin typeface="华文仿宋" panose="02010600040101010101" charset="-122"/>
              <a:ea typeface="华文仿宋" panose="02010600040101010101" charset="-122"/>
              <a:cs typeface="华文仿宋" panose="02010600040101010101" charset="-122"/>
            </a:endParaRPr>
          </a:p>
        </p:txBody>
      </p:sp>
      <p:sp>
        <p:nvSpPr>
          <p:cNvPr id="11" name="文本框 10"/>
          <p:cNvSpPr txBox="1"/>
          <p:nvPr>
            <p:custDataLst>
              <p:tags r:id="rId2"/>
            </p:custDataLst>
          </p:nvPr>
        </p:nvSpPr>
        <p:spPr>
          <a:xfrm>
            <a:off x="8046720" y="5989320"/>
            <a:ext cx="1670685" cy="275590"/>
          </a:xfrm>
          <a:prstGeom prst="rect">
            <a:avLst/>
          </a:prstGeom>
          <a:noFill/>
        </p:spPr>
        <p:txBody>
          <a:bodyPr wrap="square" rtlCol="0">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表5.</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  因子（共14个）</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a:xfrm>
            <a:off x="9308465" y="6464935"/>
            <a:ext cx="2743200" cy="365125"/>
          </a:xfrm>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cxnSp>
        <p:nvCxnSpPr>
          <p:cNvPr id="12" name="直接连接符 11"/>
          <p:cNvCxnSpPr/>
          <p:nvPr/>
        </p:nvCxnSpPr>
        <p:spPr>
          <a:xfrm>
            <a:off x="5350510" y="1241425"/>
            <a:ext cx="0" cy="4860925"/>
          </a:xfrm>
          <a:prstGeom prst="line">
            <a:avLst/>
          </a:prstGeom>
          <a:ln w="31750" cap="rnd">
            <a:solidFill>
              <a:srgbClr val="7030A0"/>
            </a:solidFill>
            <a:prstDash val="sysDot"/>
            <a:round/>
          </a:ln>
        </p:spPr>
        <p:style>
          <a:lnRef idx="0">
            <a:srgbClr val="FFFFFF"/>
          </a:lnRef>
          <a:fillRef idx="0">
            <a:srgbClr val="FFFFFF"/>
          </a:fillRef>
          <a:effectRef idx="0">
            <a:srgbClr val="FFFFFF"/>
          </a:effectRef>
          <a:fontRef idx="minor">
            <a:schemeClr val="tx1"/>
          </a:fontRef>
        </p:style>
      </p:cxnSp>
    </p:spTree>
  </p:cSld>
  <p:clrMapOvr>
    <a:masterClrMapping/>
  </p:clrMapOvr>
  <p:transition advTm="42003"/>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1"/>
            </p:custDataLst>
          </p:nvPr>
        </p:nvSpPr>
        <p:spPr>
          <a:xfrm>
            <a:off x="1499870" y="648970"/>
            <a:ext cx="7248525" cy="554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zh-CN" altLang="en-US" sz="3000" b="1" kern="1200" dirty="0">
                <a:solidFill>
                  <a:srgbClr val="772197"/>
                </a:solidFill>
                <a:latin typeface="宋体-简" panose="02010600040101010101" charset="-122"/>
                <a:ea typeface="宋体-简" panose="02010600040101010101" charset="-122"/>
                <a:cs typeface="Times New Roman" panose="02020603050405020304" charset="0"/>
              </a:defRPr>
            </a:lvl1pPr>
          </a:lstStyle>
          <a:p>
            <a:r>
              <a:rPr lang="zh-CN" altLang="en-US" sz="3200"/>
              <a:t>多元线性回归</a:t>
            </a:r>
            <a:endParaRPr lang="zh-CN" altLang="en-US" sz="3200"/>
          </a:p>
        </p:txBody>
      </p:sp>
      <p:sp>
        <p:nvSpPr>
          <p:cNvPr id="4" name="灯片编号占位符 3"/>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graphicFrame>
        <p:nvGraphicFramePr>
          <p:cNvPr id="2" name="表格 1"/>
          <p:cNvGraphicFramePr/>
          <p:nvPr>
            <p:custDataLst>
              <p:tags r:id="rId2"/>
            </p:custDataLst>
          </p:nvPr>
        </p:nvGraphicFramePr>
        <p:xfrm>
          <a:off x="342900" y="1542415"/>
          <a:ext cx="4664710" cy="5034915"/>
        </p:xfrm>
        <a:graphic>
          <a:graphicData uri="http://schemas.openxmlformats.org/drawingml/2006/table">
            <a:tbl>
              <a:tblPr/>
              <a:tblGrid>
                <a:gridCol w="1350645"/>
                <a:gridCol w="932815"/>
                <a:gridCol w="920115"/>
                <a:gridCol w="720725"/>
                <a:gridCol w="740410"/>
              </a:tblGrid>
              <a:tr h="244475">
                <a:tc>
                  <a:txBody>
                    <a:bodyPr/>
                    <a:p>
                      <a:pPr indent="0" algn="ctr">
                        <a:lnSpc>
                          <a:spcPct val="120000"/>
                        </a:lnSpc>
                        <a:spcBef>
                          <a:spcPts val="0"/>
                        </a:spcBef>
                        <a:spcAft>
                          <a:spcPts val="0"/>
                        </a:spcAft>
                        <a:buNone/>
                      </a:pPr>
                      <a:r>
                        <a:rPr lang="en-US" altLang="en-US" sz="1200" b="1" spc="120">
                          <a:solidFill>
                            <a:srgbClr val="000000"/>
                          </a:solidFill>
                          <a:latin typeface="Times New Roman" panose="02020603050405020304" charset="-122"/>
                        </a:rPr>
                        <a:t>X</a:t>
                      </a:r>
                      <a:endParaRPr lang="en-US" altLang="en-US" sz="1200" b="1" spc="120">
                        <a:solidFill>
                          <a:srgbClr val="000000"/>
                        </a:solidFill>
                        <a:latin typeface="Times New Roman" panose="02020603050405020304" charset="-122"/>
                      </a:endParaRPr>
                    </a:p>
                  </a:txBody>
                  <a:tcPr marL="107950" marR="107950" marT="12700" marB="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1" spc="120">
                          <a:solidFill>
                            <a:srgbClr val="000000"/>
                          </a:solidFill>
                          <a:latin typeface="Times New Roman" panose="02020603050405020304" charset="-122"/>
                        </a:rPr>
                        <a:t>Coef</a:t>
                      </a:r>
                      <a:endParaRPr lang="en-US" altLang="en-US" sz="1200" b="1" spc="120">
                        <a:solidFill>
                          <a:srgbClr val="000000"/>
                        </a:solidFill>
                        <a:latin typeface="Times New Roman" panose="02020603050405020304" charset="-122"/>
                      </a:endParaRPr>
                    </a:p>
                  </a:txBody>
                  <a:tcPr marL="107950" marR="107950" marT="12700" marB="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1" spc="120">
                          <a:solidFill>
                            <a:srgbClr val="000000"/>
                          </a:solidFill>
                          <a:latin typeface="Times New Roman" panose="02020603050405020304" charset="-122"/>
                        </a:rPr>
                        <a:t>Std err</a:t>
                      </a:r>
                      <a:endParaRPr lang="en-US" altLang="en-US" sz="1200" b="1" spc="120">
                        <a:solidFill>
                          <a:srgbClr val="000000"/>
                        </a:solidFill>
                        <a:latin typeface="Times New Roman" panose="02020603050405020304" charset="-122"/>
                      </a:endParaRPr>
                    </a:p>
                  </a:txBody>
                  <a:tcPr marL="107950" marR="107950" marT="12700" marB="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1" spc="120">
                          <a:solidFill>
                            <a:srgbClr val="000000"/>
                          </a:solidFill>
                          <a:latin typeface="Times New Roman" panose="02020603050405020304" charset="-122"/>
                        </a:rPr>
                        <a:t>t</a:t>
                      </a:r>
                      <a:endParaRPr lang="en-US" altLang="en-US" sz="1200" b="1" spc="120">
                        <a:solidFill>
                          <a:srgbClr val="000000"/>
                        </a:solidFill>
                        <a:latin typeface="Times New Roman" panose="02020603050405020304" charset="-122"/>
                      </a:endParaRPr>
                    </a:p>
                  </a:txBody>
                  <a:tcPr marL="107950" marR="107950" marT="12700" marB="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1" spc="120">
                          <a:solidFill>
                            <a:srgbClr val="000000"/>
                          </a:solidFill>
                          <a:latin typeface="Times New Roman" panose="02020603050405020304" charset="-122"/>
                        </a:rPr>
                        <a:t>p</a:t>
                      </a:r>
                      <a:endParaRPr lang="en-US" altLang="en-US" sz="1200" b="1" spc="120">
                        <a:solidFill>
                          <a:srgbClr val="000000"/>
                        </a:solidFill>
                        <a:latin typeface="Times New Roman" panose="02020603050405020304" charset="-122"/>
                      </a:endParaRPr>
                    </a:p>
                  </a:txBody>
                  <a:tcPr marL="107950" marR="107950" marT="12700" marB="12700" vert="horz" anchor="ctr" anchorCtr="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const</a:t>
                      </a:r>
                      <a:endParaRPr lang="en-US" sz="1000" b="0" spc="60">
                        <a:solidFill>
                          <a:srgbClr val="000000"/>
                        </a:solidFill>
                        <a:latin typeface="Times New Roman" panose="02020603050405020304" charset="-122"/>
                      </a:endParaRPr>
                    </a:p>
                  </a:txBody>
                  <a:tcPr marL="107950" marR="107950" marT="12700" marB="1270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-3.5537</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27.825</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-0.128</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0.898</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Alk-N</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0.02</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0.028</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0.724</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0.469</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Aspect</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0.0021</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0.001</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1.431</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0.153</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AP</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0.0386</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0.035</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1.109</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0.268</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Elevation</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0.0071</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0.008</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0.873</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0.383</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AK</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0.0024</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0.007</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0.355</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0.723</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TN</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6.3534</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0.696</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23.5</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TP</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2.7714</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1.185</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2.34</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0.02</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Slope</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0.053</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0.023</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2.277</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0.023</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SK</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0.0035</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0.002</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2.118</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0.035</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pH</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-1.3522</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0.724</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-1.867</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0.062</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PET</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0.0186</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0.028</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-0.669</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0.504</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TMP</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1.162</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2.205</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0.527</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0.598</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PRE</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0.0005</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0.011</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-0.043</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0.966</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NDVI</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0.0006</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-1.712</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0.087</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AP/TP</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0.0095</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0.05</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0.191</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0.849</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AK/SK</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6.2149</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5.647</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2.872</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0.004</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PET/PRE</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3.2789</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2.511</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1.306</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0.192</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TN/TP</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0.8038</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0.534</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1.506</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0.133</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TN/AIk-N</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238.1226</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196.962</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1.209</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0.227</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Elevation/PET</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-3.4774</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8.359</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-0.416</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0.678</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TMP/PET</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8.478</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2296.216</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0.004</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0.997</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cap="flat">
                      <a:noFill/>
                    </a:lnB>
                    <a:lnTlToBr>
                      <a:noFill/>
                    </a:lnTlToBr>
                    <a:lnBlToTr>
                      <a:noFill/>
                    </a:lnBlToTr>
                    <a:noFill/>
                  </a:tcPr>
                </a:tc>
              </a:tr>
              <a:tr h="208280">
                <a:tc>
                  <a:txBody>
                    <a:bodyPr/>
                    <a:p>
                      <a:pPr indent="0" algn="l">
                        <a:lnSpc>
                          <a:spcPct val="120000"/>
                        </a:lnSpc>
                        <a:spcBef>
                          <a:spcPts val="0"/>
                        </a:spcBef>
                        <a:spcAft>
                          <a:spcPts val="0"/>
                        </a:spcAft>
                        <a:buNone/>
                      </a:pPr>
                      <a:r>
                        <a:rPr lang="en-US" sz="1000" b="0" spc="60">
                          <a:solidFill>
                            <a:srgbClr val="000000"/>
                          </a:solidFill>
                          <a:latin typeface="Times New Roman" panose="02020603050405020304" charset="-122"/>
                        </a:rPr>
                        <a:t>Elevation/TMP</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0.0039</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0.001</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2.686</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000" b="0" spc="60">
                          <a:solidFill>
                            <a:srgbClr val="000000"/>
                          </a:solidFill>
                          <a:latin typeface="Times New Roman" panose="02020603050405020304" charset="-122"/>
                        </a:rPr>
                        <a:t>0.007</a:t>
                      </a:r>
                      <a:endParaRPr lang="en-US" altLang="en-US" sz="1000" b="0" spc="60">
                        <a:solidFill>
                          <a:srgbClr val="000000"/>
                        </a:solidFill>
                        <a:latin typeface="Times New Roman" panose="02020603050405020304" charset="-122"/>
                      </a:endParaRPr>
                    </a:p>
                  </a:txBody>
                  <a:tcPr marL="107950" marR="107950" marT="12700" marB="1270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8" name="文本框 7"/>
          <p:cNvSpPr txBox="1"/>
          <p:nvPr/>
        </p:nvSpPr>
        <p:spPr>
          <a:xfrm>
            <a:off x="344170" y="1149985"/>
            <a:ext cx="4004945" cy="306705"/>
          </a:xfrm>
          <a:prstGeom prst="rect">
            <a:avLst/>
          </a:prstGeom>
        </p:spPr>
        <p:style>
          <a:lnRef idx="0">
            <a:srgbClr val="FFFFFF"/>
          </a:lnRef>
          <a:fillRef idx="3">
            <a:schemeClr val="accent1"/>
          </a:fillRef>
          <a:effectRef idx="0">
            <a:srgbClr val="FFFFFF"/>
          </a:effectRef>
          <a:fontRef idx="minor">
            <a:schemeClr val="lt1"/>
          </a:fontRef>
        </p:style>
        <p:txBody>
          <a:bodyPr wrap="square" rtlCol="0">
            <a:spAutoFit/>
          </a:bodyPr>
          <a:p>
            <a:pPr indent="0">
              <a:buNone/>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首先将</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22</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个因子</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均输入多元线性回归模型中：</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1588770" y="6582410"/>
            <a:ext cx="1922780" cy="275590"/>
          </a:xfrm>
          <a:prstGeom prst="rect">
            <a:avLst/>
          </a:prstGeom>
          <a:noFill/>
        </p:spPr>
        <p:txBody>
          <a:bodyPr wrap="square" rtlCol="0">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表5.3  多元线性回归系数</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5184775" y="985520"/>
            <a:ext cx="6922770" cy="1163955"/>
          </a:xfrm>
          <a:prstGeom prst="rect">
            <a:avLst/>
          </a:prstGeom>
          <a:noFill/>
        </p:spPr>
        <p:txBody>
          <a:bodyPr wrap="square" rtlCol="0">
            <a:noAutofit/>
          </a:bodyPr>
          <a:p>
            <a:pPr marL="285750" indent="-285750">
              <a:lnSpc>
                <a:spcPct val="160000"/>
              </a:lnSpc>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并不是每一个自变量都有</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显著的线性关系</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，因此</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逐步剔除变量</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从该模型中剔除具有</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最大p值且</a:t>
            </a:r>
            <a:r>
              <a:rPr lang="en-US" altLang="zh-CN"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大于0.05</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的因子，并使用剩余的因子构建新模型。</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如此反复进行，</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直到最终模型中的所有因子的p值均小于0.05。</a:t>
            </a:r>
            <a:endPar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custDataLst>
              <p:tags r:id="rId3"/>
            </p:custDataLst>
          </p:nvPr>
        </p:nvSpPr>
        <p:spPr>
          <a:xfrm>
            <a:off x="5245735" y="4501515"/>
            <a:ext cx="3364865" cy="306705"/>
          </a:xfrm>
          <a:prstGeom prst="rect">
            <a:avLst/>
          </a:prstGeom>
        </p:spPr>
        <p:style>
          <a:lnRef idx="0">
            <a:srgbClr val="FFFFFF"/>
          </a:lnRef>
          <a:fillRef idx="3">
            <a:schemeClr val="accent1"/>
          </a:fillRef>
          <a:effectRef idx="0">
            <a:srgbClr val="FFFFFF"/>
          </a:effectRef>
          <a:fontRef idx="minor">
            <a:schemeClr val="lt1"/>
          </a:fontRef>
        </p:style>
        <p:txBody>
          <a:bodyPr wrap="square" rtlCol="0">
            <a:spAutoFit/>
          </a:bodyPr>
          <a:p>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 筛选前后模型效果</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比较：</a:t>
            </a:r>
            <a:endPar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0" name="表格 19"/>
          <p:cNvGraphicFramePr/>
          <p:nvPr>
            <p:custDataLst>
              <p:tags r:id="rId4"/>
            </p:custDataLst>
          </p:nvPr>
        </p:nvGraphicFramePr>
        <p:xfrm>
          <a:off x="5310505" y="5156835"/>
          <a:ext cx="4819015" cy="1200150"/>
        </p:xfrm>
        <a:graphic>
          <a:graphicData uri="http://schemas.openxmlformats.org/drawingml/2006/table">
            <a:tbl>
              <a:tblPr/>
              <a:tblGrid>
                <a:gridCol w="1186180"/>
                <a:gridCol w="808990"/>
                <a:gridCol w="885825"/>
                <a:gridCol w="969010"/>
                <a:gridCol w="969010"/>
              </a:tblGrid>
              <a:tr h="485140">
                <a:tc>
                  <a:txBody>
                    <a:bodyPr/>
                    <a:p>
                      <a:pPr indent="0" algn="ctr">
                        <a:buNone/>
                      </a:pPr>
                      <a:r>
                        <a:rPr lang="zh-CN" altLang="en-US" sz="1400" b="0">
                          <a:solidFill>
                            <a:srgbClr val="000000"/>
                          </a:solidFill>
                          <a:latin typeface="宋体" panose="02010600030101010101" pitchFamily="2" charset="-122"/>
                        </a:rPr>
                        <a:t>线性回归</a:t>
                      </a:r>
                      <a:r>
                        <a:rPr lang="en-US" sz="1400" b="0">
                          <a:solidFill>
                            <a:srgbClr val="000000"/>
                          </a:solidFill>
                          <a:latin typeface="宋体" panose="02010600030101010101" pitchFamily="2" charset="-122"/>
                        </a:rPr>
                        <a:t>模型</a:t>
                      </a:r>
                      <a:endParaRPr lang="en-US" altLang="en-US" sz="1400" b="0">
                        <a:solidFill>
                          <a:srgbClr val="000000"/>
                        </a:solidFill>
                        <a:latin typeface="宋体" panose="02010600030101010101" pitchFamily="2"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122"/>
                        </a:rPr>
                        <a:t>R2</a:t>
                      </a:r>
                      <a:endParaRPr lang="en-US" altLang="en-US" sz="1400" b="0">
                        <a:solidFill>
                          <a:srgbClr val="000000"/>
                        </a:solidFill>
                        <a:latin typeface="Times New Roman" panose="02020603050405020304"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122"/>
                        </a:rPr>
                        <a:t>MSE</a:t>
                      </a:r>
                      <a:endParaRPr lang="en-US" altLang="en-US" sz="1400" b="0">
                        <a:solidFill>
                          <a:srgbClr val="000000"/>
                        </a:solidFill>
                        <a:latin typeface="Times New Roman" panose="02020603050405020304"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122"/>
                        </a:rPr>
                        <a:t>RMSE</a:t>
                      </a:r>
                      <a:endParaRPr lang="en-US" altLang="en-US" sz="1400" b="0">
                        <a:solidFill>
                          <a:srgbClr val="000000"/>
                        </a:solidFill>
                        <a:latin typeface="Times New Roman" panose="02020603050405020304"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122"/>
                        </a:rPr>
                        <a:t>MAE</a:t>
                      </a:r>
                      <a:endParaRPr lang="en-US" altLang="en-US" sz="1400" b="0">
                        <a:solidFill>
                          <a:srgbClr val="000000"/>
                        </a:solidFill>
                        <a:latin typeface="Times New Roman" panose="02020603050405020304" charset="-122"/>
                      </a:endParaRPr>
                    </a:p>
                  </a:txBody>
                  <a:tcPr marL="12700" marR="12700" marT="12700" vert="horz" anchor="ctr" anchorCtr="0">
                    <a:lnL>
                      <a:noFill/>
                    </a:lnL>
                    <a:lnR cap="flat">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57505">
                <a:tc>
                  <a:txBody>
                    <a:bodyPr/>
                    <a:p>
                      <a:pPr indent="0" algn="ctr">
                        <a:buNone/>
                      </a:pPr>
                      <a:r>
                        <a:rPr lang="zh-CN" sz="1400" b="0">
                          <a:solidFill>
                            <a:srgbClr val="000000"/>
                          </a:solidFill>
                          <a:latin typeface="Arial" panose="020B0604020202020204" pitchFamily="34" charset="0"/>
                          <a:ea typeface="宋体" panose="02010600030101010101" pitchFamily="2" charset="-122"/>
                        </a:rPr>
                        <a:t>筛选前</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solidFill>
                            <a:srgbClr val="000000"/>
                          </a:solidFill>
                          <a:latin typeface="Times New Roman" panose="02020603050405020304" charset="-122"/>
                        </a:rPr>
                        <a:t>0.75</a:t>
                      </a:r>
                      <a:endParaRPr lang="en-US" altLang="en-US" sz="1400" b="0">
                        <a:solidFill>
                          <a:srgbClr val="000000"/>
                        </a:solidFill>
                        <a:latin typeface="Times New Roman" panose="02020603050405020304"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solidFill>
                            <a:srgbClr val="000000"/>
                          </a:solidFill>
                          <a:latin typeface="Times New Roman" panose="02020603050405020304" charset="-122"/>
                        </a:rPr>
                        <a:t>11.83</a:t>
                      </a:r>
                      <a:endParaRPr lang="en-US" altLang="en-US" sz="1400" b="0">
                        <a:solidFill>
                          <a:srgbClr val="000000"/>
                        </a:solidFill>
                        <a:latin typeface="Times New Roman" panose="02020603050405020304"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solidFill>
                            <a:srgbClr val="000000"/>
                          </a:solidFill>
                          <a:latin typeface="Times New Roman" panose="02020603050405020304" charset="-122"/>
                        </a:rPr>
                        <a:t>3.44</a:t>
                      </a:r>
                      <a:endParaRPr lang="en-US" altLang="en-US" sz="1400" b="0">
                        <a:solidFill>
                          <a:srgbClr val="000000"/>
                        </a:solidFill>
                        <a:latin typeface="Times New Roman" panose="02020603050405020304"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solidFill>
                            <a:srgbClr val="000000"/>
                          </a:solidFill>
                          <a:latin typeface="Times New Roman" panose="02020603050405020304" charset="-122"/>
                        </a:rPr>
                        <a:t>2.48</a:t>
                      </a:r>
                      <a:endParaRPr lang="en-US" altLang="en-US" sz="1400" b="0">
                        <a:solidFill>
                          <a:srgbClr val="000000"/>
                        </a:solidFill>
                        <a:latin typeface="Times New Roman" panose="02020603050405020304" charset="-122"/>
                      </a:endParaRPr>
                    </a:p>
                  </a:txBody>
                  <a:tcPr marL="12700" marR="12700" marT="12700" vert="horz" anchor="ctr" anchorCtr="0">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noFill/>
                  </a:tcPr>
                </a:tc>
              </a:tr>
              <a:tr h="357505">
                <a:tc>
                  <a:txBody>
                    <a:bodyPr/>
                    <a:p>
                      <a:pPr indent="0" algn="ctr">
                        <a:buNone/>
                      </a:pPr>
                      <a:r>
                        <a:rPr lang="zh-CN" sz="1400" b="0">
                          <a:solidFill>
                            <a:srgbClr val="FF0000"/>
                          </a:solidFill>
                          <a:latin typeface="Arial" panose="020B0604020202020204" pitchFamily="34" charset="0"/>
                          <a:ea typeface="宋体" panose="02010600030101010101" pitchFamily="2" charset="-122"/>
                        </a:rPr>
                        <a:t>筛选后</a:t>
                      </a:r>
                      <a:endParaRPr lang="zh-CN" altLang="en-US" sz="14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Times New Roman" panose="02020603050405020304" charset="-122"/>
                        </a:rPr>
                        <a:t>0.78</a:t>
                      </a:r>
                      <a:endParaRPr lang="en-US" altLang="en-US" sz="1400" b="0">
                        <a:solidFill>
                          <a:srgbClr val="FF0000"/>
                        </a:solidFill>
                        <a:latin typeface="Times New Roman" panose="02020603050405020304" charset="-122"/>
                      </a:endParaRPr>
                    </a:p>
                  </a:txBody>
                  <a:tcPr marL="12700" marR="12700" marT="1270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Times New Roman" panose="02020603050405020304" charset="-122"/>
                        </a:rPr>
                        <a:t>10.49</a:t>
                      </a:r>
                      <a:endParaRPr lang="en-US" altLang="en-US" sz="1400" b="0">
                        <a:solidFill>
                          <a:srgbClr val="FF0000"/>
                        </a:solidFill>
                        <a:latin typeface="Times New Roman" panose="02020603050405020304" charset="-122"/>
                      </a:endParaRPr>
                    </a:p>
                  </a:txBody>
                  <a:tcPr marL="12700" marR="12700" marT="1270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Times New Roman" panose="02020603050405020304" charset="-122"/>
                        </a:rPr>
                        <a:t>3.24</a:t>
                      </a:r>
                      <a:endParaRPr lang="en-US" altLang="en-US" sz="1400" b="0">
                        <a:solidFill>
                          <a:srgbClr val="FF0000"/>
                        </a:solidFill>
                        <a:latin typeface="Times New Roman" panose="02020603050405020304" charset="-122"/>
                      </a:endParaRPr>
                    </a:p>
                  </a:txBody>
                  <a:tcPr marL="12700" marR="12700" marT="1270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Times New Roman" panose="02020603050405020304" charset="-122"/>
                        </a:rPr>
                        <a:t>2.33</a:t>
                      </a:r>
                      <a:endParaRPr lang="en-US" altLang="en-US" sz="1400" b="0">
                        <a:solidFill>
                          <a:srgbClr val="FF0000"/>
                        </a:solidFill>
                        <a:latin typeface="Times New Roman" panose="02020603050405020304" charset="-122"/>
                      </a:endParaRPr>
                    </a:p>
                  </a:txBody>
                  <a:tcPr marL="12700" marR="12700" marT="1270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grpSp>
        <p:nvGrpSpPr>
          <p:cNvPr id="23" name="组合 22"/>
          <p:cNvGrpSpPr/>
          <p:nvPr/>
        </p:nvGrpSpPr>
        <p:grpSpPr>
          <a:xfrm>
            <a:off x="5245735" y="2150110"/>
            <a:ext cx="6917690" cy="2252345"/>
            <a:chOff x="8261" y="3064"/>
            <a:chExt cx="10894" cy="3547"/>
          </a:xfrm>
        </p:grpSpPr>
        <p:pic>
          <p:nvPicPr>
            <p:cNvPr id="16" name="图片 15"/>
            <p:cNvPicPr>
              <a:picLocks noChangeAspect="1"/>
            </p:cNvPicPr>
            <p:nvPr>
              <p:custDataLst>
                <p:tags r:id="rId5"/>
              </p:custDataLst>
            </p:nvPr>
          </p:nvPicPr>
          <p:blipFill>
            <a:blip r:embed="rId6"/>
            <a:srcRect l="779" r="3632"/>
            <a:stretch>
              <a:fillRect/>
            </a:stretch>
          </p:blipFill>
          <p:spPr>
            <a:xfrm>
              <a:off x="8363" y="4189"/>
              <a:ext cx="10792" cy="2423"/>
            </a:xfrm>
            <a:prstGeom prst="rect">
              <a:avLst/>
            </a:prstGeom>
          </p:spPr>
        </p:pic>
        <p:grpSp>
          <p:nvGrpSpPr>
            <p:cNvPr id="22" name="组合 21"/>
            <p:cNvGrpSpPr/>
            <p:nvPr/>
          </p:nvGrpSpPr>
          <p:grpSpPr>
            <a:xfrm>
              <a:off x="8261" y="3064"/>
              <a:ext cx="6400" cy="1124"/>
              <a:chOff x="8261" y="3064"/>
              <a:chExt cx="6400" cy="1124"/>
            </a:xfrm>
          </p:grpSpPr>
          <p:sp>
            <p:nvSpPr>
              <p:cNvPr id="15" name="文本框 14"/>
              <p:cNvSpPr txBox="1"/>
              <p:nvPr/>
            </p:nvSpPr>
            <p:spPr>
              <a:xfrm>
                <a:off x="8261" y="3064"/>
                <a:ext cx="5299" cy="483"/>
              </a:xfrm>
              <a:prstGeom prst="rect">
                <a:avLst/>
              </a:prstGeom>
            </p:spPr>
            <p:style>
              <a:lnRef idx="0">
                <a:srgbClr val="FFFFFF"/>
              </a:lnRef>
              <a:fillRef idx="3">
                <a:schemeClr val="accent1"/>
              </a:fillRef>
              <a:effectRef idx="0">
                <a:srgbClr val="FFFFFF"/>
              </a:effectRef>
              <a:fontRef idx="minor">
                <a:schemeClr val="lt1"/>
              </a:fontRef>
            </p:style>
            <p:txBody>
              <a:bodyPr wrap="square" rtlCol="0">
                <a:spAutoFit/>
              </a:bodyPr>
              <a:p>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2. 经过</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因子筛选后</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的多元线性回归模型：</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8261" y="3706"/>
                <a:ext cx="6400" cy="483"/>
              </a:xfrm>
              <a:prstGeom prst="rect">
                <a:avLst/>
              </a:prstGeom>
              <a:noFill/>
            </p:spPr>
            <p:txBody>
              <a:bodyPr wrap="square" rtlCol="0">
                <a:spAutoFit/>
              </a:bodyPr>
              <a:p>
                <a:pPr marL="285750" indent="-285750">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最终模型保留了</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个因子</a:t>
                </a:r>
                <a:endPar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sp>
        <p:nvSpPr>
          <p:cNvPr id="24" name="文本框 23"/>
          <p:cNvSpPr txBox="1"/>
          <p:nvPr/>
        </p:nvSpPr>
        <p:spPr>
          <a:xfrm>
            <a:off x="10432415" y="5313045"/>
            <a:ext cx="1610995" cy="865505"/>
          </a:xfrm>
          <a:prstGeom prst="rect">
            <a:avLst/>
          </a:prstGeom>
          <a:noFill/>
        </p:spPr>
        <p:txBody>
          <a:bodyPr wrap="square" rtlCol="0">
            <a:spAutoFit/>
          </a:bodyPr>
          <a:p>
            <a:pPr>
              <a:lnSpc>
                <a:spcPct val="140000"/>
              </a:lnSpc>
            </a:pP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因子筛选后模型表现更优！</a:t>
            </a:r>
            <a:endPar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文本框 24"/>
          <p:cNvSpPr txBox="1"/>
          <p:nvPr/>
        </p:nvSpPr>
        <p:spPr>
          <a:xfrm>
            <a:off x="6210935" y="4859020"/>
            <a:ext cx="3328035" cy="275590"/>
          </a:xfrm>
          <a:prstGeom prst="rect">
            <a:avLst/>
          </a:prstGeom>
          <a:noFill/>
        </p:spPr>
        <p:txBody>
          <a:bodyPr wrap="square" rtlCol="0">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表5.5  多元线性回归模型在因子筛选前后表现</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41632"/>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支持向量机</a:t>
            </a:r>
            <a:r>
              <a:rPr lang="zh-CN" altLang="en-US"/>
              <a:t>回归</a:t>
            </a:r>
            <a:endParaRPr lang="zh-CN" altLang="en-US"/>
          </a:p>
        </p:txBody>
      </p:sp>
      <p:sp>
        <p:nvSpPr>
          <p:cNvPr id="3" name="灯片编号占位符 2"/>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8" name="文本框 7"/>
          <p:cNvSpPr txBox="1"/>
          <p:nvPr/>
        </p:nvSpPr>
        <p:spPr>
          <a:xfrm>
            <a:off x="473075" y="1432560"/>
            <a:ext cx="11087100" cy="1123950"/>
          </a:xfrm>
          <a:prstGeom prst="rect">
            <a:avLst/>
          </a:prstGeom>
          <a:noFill/>
        </p:spPr>
        <p:txBody>
          <a:bodyPr wrap="square" rtlCol="0">
            <a:spAutoFit/>
          </a:bodyPr>
          <a:p>
            <a:pPr marL="285750" indent="-285750">
              <a:lnSpc>
                <a:spcPct val="14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构建SVR模型，输入所有22个因子，使用</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网格搜索GridSearchCV来寻找模型最佳参数</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，得到最佳组合为：</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40000"/>
              </a:lnSpc>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{'C': 2000, 'gamma': 0.0001, 'kernel': 'rbf'}</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在测试集上验证这组参数的模型效果：</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 name="表格 8"/>
          <p:cNvGraphicFramePr/>
          <p:nvPr>
            <p:custDataLst>
              <p:tags r:id="rId1"/>
            </p:custDataLst>
          </p:nvPr>
        </p:nvGraphicFramePr>
        <p:xfrm>
          <a:off x="2968625" y="2951480"/>
          <a:ext cx="6515735" cy="1411605"/>
        </p:xfrm>
        <a:graphic>
          <a:graphicData uri="http://schemas.openxmlformats.org/drawingml/2006/table">
            <a:tbl>
              <a:tblPr/>
              <a:tblGrid>
                <a:gridCol w="1788795"/>
                <a:gridCol w="1036955"/>
                <a:gridCol w="1154430"/>
                <a:gridCol w="1341120"/>
                <a:gridCol w="1194435"/>
              </a:tblGrid>
              <a:tr h="723900">
                <a:tc>
                  <a:txBody>
                    <a:bodyPr/>
                    <a:p>
                      <a:pPr indent="0" algn="ctr">
                        <a:lnSpc>
                          <a:spcPct val="120000"/>
                        </a:lnSpc>
                        <a:spcBef>
                          <a:spcPts val="0"/>
                        </a:spcBef>
                        <a:spcAft>
                          <a:spcPts val="0"/>
                        </a:spcAft>
                        <a:buNone/>
                      </a:pPr>
                      <a:r>
                        <a:rPr lang="en-US" sz="1600" b="1" spc="130">
                          <a:solidFill>
                            <a:srgbClr val="000000"/>
                          </a:solidFill>
                          <a:latin typeface="宋体" panose="02010600030101010101" pitchFamily="2" charset="-122"/>
                        </a:rPr>
                        <a:t>模型</a:t>
                      </a:r>
                      <a:endParaRPr lang="en-US" sz="1600" b="1" spc="130">
                        <a:solidFill>
                          <a:srgbClr val="000000"/>
                        </a:solidFill>
                        <a:latin typeface="宋体" panose="02010600030101010101" pitchFamily="2" charset="-122"/>
                      </a:endParaRPr>
                    </a:p>
                  </a:txBody>
                  <a:tcPr marL="317500" marR="317500" marT="215900" marB="2159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30">
                          <a:solidFill>
                            <a:srgbClr val="000000"/>
                          </a:solidFill>
                          <a:latin typeface="Times New Roman" panose="02020603050405020304" charset="-122"/>
                        </a:rPr>
                        <a:t>R2</a:t>
                      </a:r>
                      <a:endParaRPr lang="en-US" altLang="en-US" sz="1600" b="1" spc="130">
                        <a:solidFill>
                          <a:srgbClr val="000000"/>
                        </a:solidFill>
                        <a:latin typeface="Times New Roman" panose="02020603050405020304" charset="-122"/>
                      </a:endParaRPr>
                    </a:p>
                  </a:txBody>
                  <a:tcPr marL="317500" marR="317500" marT="215900" marB="2159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30">
                          <a:solidFill>
                            <a:srgbClr val="000000"/>
                          </a:solidFill>
                          <a:latin typeface="Times New Roman" panose="02020603050405020304" charset="-122"/>
                        </a:rPr>
                        <a:t>MSE</a:t>
                      </a:r>
                      <a:endParaRPr lang="en-US" altLang="en-US" sz="1600" b="1" spc="130">
                        <a:solidFill>
                          <a:srgbClr val="000000"/>
                        </a:solidFill>
                        <a:latin typeface="Times New Roman" panose="02020603050405020304" charset="-122"/>
                      </a:endParaRPr>
                    </a:p>
                  </a:txBody>
                  <a:tcPr marL="317500" marR="317500" marT="215900" marB="2159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30">
                          <a:solidFill>
                            <a:srgbClr val="000000"/>
                          </a:solidFill>
                          <a:latin typeface="Times New Roman" panose="02020603050405020304" charset="-122"/>
                        </a:rPr>
                        <a:t>RMSE</a:t>
                      </a:r>
                      <a:endParaRPr lang="en-US" altLang="en-US" sz="1600" b="1" spc="130">
                        <a:solidFill>
                          <a:srgbClr val="000000"/>
                        </a:solidFill>
                        <a:latin typeface="Times New Roman" panose="02020603050405020304" charset="-122"/>
                      </a:endParaRPr>
                    </a:p>
                  </a:txBody>
                  <a:tcPr marL="317500" marR="317500" marT="215900" marB="2159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30">
                          <a:solidFill>
                            <a:srgbClr val="000000"/>
                          </a:solidFill>
                          <a:latin typeface="Times New Roman" panose="02020603050405020304" charset="-122"/>
                        </a:rPr>
                        <a:t>MAE</a:t>
                      </a:r>
                      <a:endParaRPr lang="en-US" altLang="en-US" sz="1600" b="1" spc="130">
                        <a:solidFill>
                          <a:srgbClr val="000000"/>
                        </a:solidFill>
                        <a:latin typeface="Times New Roman" panose="02020603050405020304" charset="-122"/>
                      </a:endParaRPr>
                    </a:p>
                  </a:txBody>
                  <a:tcPr marL="317500" marR="317500" marT="215900" marB="215900" vert="horz" anchor="ctr" anchorCtr="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19760">
                <a:tc>
                  <a:txBody>
                    <a:bodyPr/>
                    <a:p>
                      <a:pPr indent="0" algn="ctr">
                        <a:lnSpc>
                          <a:spcPct val="120000"/>
                        </a:lnSpc>
                        <a:spcBef>
                          <a:spcPts val="0"/>
                        </a:spcBef>
                        <a:spcAft>
                          <a:spcPts val="0"/>
                        </a:spcAft>
                        <a:buNone/>
                      </a:pPr>
                      <a:r>
                        <a:rPr lang="en-US" sz="1400" b="1" spc="130">
                          <a:solidFill>
                            <a:srgbClr val="000000"/>
                          </a:solidFill>
                          <a:latin typeface="宋体" panose="02010600030101010101" pitchFamily="2" charset="-122"/>
                        </a:rPr>
                        <a:t>支持向量机</a:t>
                      </a:r>
                      <a:endParaRPr lang="en-US" sz="1400" b="1" spc="130">
                        <a:solidFill>
                          <a:srgbClr val="000000"/>
                        </a:solidFill>
                        <a:latin typeface="宋体" panose="02010600030101010101" pitchFamily="2" charset="-122"/>
                      </a:endParaRPr>
                    </a:p>
                  </a:txBody>
                  <a:tcPr marL="317500" marR="317500" marT="215900" marB="2159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1" spc="130">
                          <a:solidFill>
                            <a:srgbClr val="000000"/>
                          </a:solidFill>
                          <a:latin typeface="Times New Roman" panose="02020603050405020304" charset="-122"/>
                        </a:rPr>
                        <a:t>0.77</a:t>
                      </a:r>
                      <a:endParaRPr lang="en-US" altLang="en-US" sz="1400" b="1" spc="130">
                        <a:solidFill>
                          <a:srgbClr val="000000"/>
                        </a:solidFill>
                        <a:latin typeface="Times New Roman" panose="02020603050405020304" charset="-122"/>
                      </a:endParaRPr>
                    </a:p>
                  </a:txBody>
                  <a:tcPr marL="317500" marR="317500" marT="215900" marB="2159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1" spc="130">
                          <a:solidFill>
                            <a:srgbClr val="000000"/>
                          </a:solidFill>
                          <a:latin typeface="Times New Roman" panose="02020603050405020304" charset="-122"/>
                        </a:rPr>
                        <a:t>11.19</a:t>
                      </a:r>
                      <a:endParaRPr lang="en-US" altLang="en-US" sz="1400" b="1" spc="130">
                        <a:solidFill>
                          <a:srgbClr val="000000"/>
                        </a:solidFill>
                        <a:latin typeface="Times New Roman" panose="02020603050405020304" charset="-122"/>
                      </a:endParaRPr>
                    </a:p>
                  </a:txBody>
                  <a:tcPr marL="317500" marR="317500" marT="215900" marB="2159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1" spc="130">
                          <a:solidFill>
                            <a:srgbClr val="000000"/>
                          </a:solidFill>
                          <a:latin typeface="Times New Roman" panose="02020603050405020304" charset="-122"/>
                        </a:rPr>
                        <a:t>3.35</a:t>
                      </a:r>
                      <a:endParaRPr lang="en-US" altLang="en-US" sz="1400" b="1" spc="130">
                        <a:solidFill>
                          <a:srgbClr val="000000"/>
                        </a:solidFill>
                        <a:latin typeface="Times New Roman" panose="02020603050405020304" charset="-122"/>
                      </a:endParaRPr>
                    </a:p>
                  </a:txBody>
                  <a:tcPr marL="317500" marR="317500" marT="215900" marB="2159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1" spc="130">
                          <a:solidFill>
                            <a:srgbClr val="000000"/>
                          </a:solidFill>
                          <a:latin typeface="Times New Roman" panose="02020603050405020304" charset="-122"/>
                        </a:rPr>
                        <a:t>2.39</a:t>
                      </a:r>
                      <a:endParaRPr lang="en-US" altLang="en-US" sz="1400" b="1" spc="130">
                        <a:solidFill>
                          <a:srgbClr val="000000"/>
                        </a:solidFill>
                        <a:latin typeface="Times New Roman" panose="02020603050405020304" charset="-122"/>
                      </a:endParaRPr>
                    </a:p>
                  </a:txBody>
                  <a:tcPr marL="317500" marR="317500" marT="215900" marB="215900" vert="horz" anchor="ctr" anchorCtr="0">
                    <a:lnL>
                      <a:noFill/>
                    </a:lnL>
                    <a:lnR cap="flat">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0" name="文本框 9"/>
          <p:cNvSpPr txBox="1"/>
          <p:nvPr/>
        </p:nvSpPr>
        <p:spPr>
          <a:xfrm>
            <a:off x="838200" y="4422775"/>
            <a:ext cx="10356850" cy="1763395"/>
          </a:xfrm>
          <a:prstGeom prst="rect">
            <a:avLst/>
          </a:prstGeom>
          <a:noFill/>
        </p:spPr>
        <p:txBody>
          <a:bodyPr wrap="square" rtlCol="0" anchor="t">
            <a:spAutoFit/>
          </a:bodyPr>
          <a:p>
            <a:pPr marL="285750" indent="-285750">
              <a:lnSpc>
                <a:spcPct val="17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观察到SVR模型</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对参数非常敏感</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7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发现SVR模型相对于其他模型而言的</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运行时间较长</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7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求解</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超平面</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时需要进行复杂的优化计算以及</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核函数内积</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的计算，消耗大量时间。</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7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SVR模型在处理大规模数据的应用场景中可能并不是最合适的选择。</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4194810" y="2616200"/>
            <a:ext cx="4064000" cy="275590"/>
          </a:xfrm>
          <a:prstGeom prst="rect">
            <a:avLst/>
          </a:prstGeom>
          <a:noFill/>
        </p:spPr>
        <p:txBody>
          <a:bodyPr wrap="square" rtlCol="0">
            <a:spAutoFit/>
          </a:bodyPr>
          <a:p>
            <a:pPr algn="ct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表5.7  SVR模型在超参数调优后的模型表现</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12905"/>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随机森林</a:t>
            </a:r>
            <a:endParaRPr lang="zh-CN" altLang="en-US"/>
          </a:p>
        </p:txBody>
      </p:sp>
      <p:sp>
        <p:nvSpPr>
          <p:cNvPr id="3" name="灯片编号占位符 2"/>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2" name="文本框 1"/>
          <p:cNvSpPr txBox="1"/>
          <p:nvPr/>
        </p:nvSpPr>
        <p:spPr>
          <a:xfrm>
            <a:off x="398780" y="1312545"/>
            <a:ext cx="5949315" cy="1629410"/>
          </a:xfrm>
          <a:prstGeom prst="rect">
            <a:avLst/>
          </a:prstGeom>
          <a:noFill/>
        </p:spPr>
        <p:txBody>
          <a:bodyPr wrap="square" rtlCol="0">
            <a:noAutofit/>
          </a:bodyPr>
          <a:p>
            <a:pPr>
              <a:lnSpc>
                <a:spcPct val="170000"/>
              </a:lnSpc>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输入所有22个因子X以及预测目标Y（即有机质含量）</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使用GridSearchCV对于模型中</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超参数进行寻优</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得分最高的超参数为：{'max_depth': 15, 'n_estimators': 150}</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设置该超参数</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训练随机森林模型，结果如表</a:t>
            </a:r>
            <a:r>
              <a:rPr lang="en-US" altLang="zh-CN"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5.8</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所示。</a:t>
            </a:r>
            <a:endPar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表格 4"/>
          <p:cNvGraphicFramePr/>
          <p:nvPr>
            <p:custDataLst>
              <p:tags r:id="rId1"/>
            </p:custDataLst>
          </p:nvPr>
        </p:nvGraphicFramePr>
        <p:xfrm>
          <a:off x="6899275" y="1205865"/>
          <a:ext cx="4835525" cy="938530"/>
        </p:xfrm>
        <a:graphic>
          <a:graphicData uri="http://schemas.openxmlformats.org/drawingml/2006/table">
            <a:tbl>
              <a:tblPr/>
              <a:tblGrid>
                <a:gridCol w="967105"/>
                <a:gridCol w="967105"/>
                <a:gridCol w="967105"/>
                <a:gridCol w="967105"/>
                <a:gridCol w="967105"/>
              </a:tblGrid>
              <a:tr h="469265">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模型</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R2</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MSE</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RMSE</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MAE</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9265">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随机森林</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0.81</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8.77</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2.96</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1.95</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cap="flat">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81" name="图片 2" descr="IMG_256"/>
          <p:cNvPicPr/>
          <p:nvPr>
            <p:custDataLst>
              <p:tags r:id="rId2"/>
            </p:custDataLst>
          </p:nvPr>
        </p:nvPicPr>
        <p:blipFill>
          <a:blip r:embed="rId3"/>
          <a:stretch>
            <a:fillRect/>
          </a:stretch>
        </p:blipFill>
        <p:spPr>
          <a:xfrm>
            <a:off x="6601460" y="2379980"/>
            <a:ext cx="5327650" cy="2325370"/>
          </a:xfrm>
          <a:prstGeom prst="rect">
            <a:avLst/>
          </a:prstGeom>
          <a:noFill/>
          <a:ln w="9525">
            <a:noFill/>
          </a:ln>
        </p:spPr>
      </p:pic>
      <p:grpSp>
        <p:nvGrpSpPr>
          <p:cNvPr id="19" name="组合 18"/>
          <p:cNvGrpSpPr/>
          <p:nvPr/>
        </p:nvGrpSpPr>
        <p:grpSpPr>
          <a:xfrm>
            <a:off x="398780" y="3248660"/>
            <a:ext cx="6164580" cy="1456741"/>
            <a:chOff x="628" y="4405"/>
            <a:chExt cx="9708" cy="2122"/>
          </a:xfrm>
        </p:grpSpPr>
        <p:sp>
          <p:nvSpPr>
            <p:cNvPr id="6" name="文本框 5"/>
            <p:cNvSpPr txBox="1"/>
            <p:nvPr/>
          </p:nvSpPr>
          <p:spPr>
            <a:xfrm>
              <a:off x="628" y="4405"/>
              <a:ext cx="9708" cy="447"/>
            </a:xfrm>
            <a:prstGeom prst="rect">
              <a:avLst/>
            </a:prstGeom>
            <a:noFill/>
          </p:spPr>
          <p:txBody>
            <a:bodyPr wrap="square" rtlCol="0">
              <a:spAutoFit/>
            </a:bodyPr>
            <a:p>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5.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得到因子重要性，绘制</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因子重要性排序图</a:t>
              </a:r>
              <a:endPar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1266" y="4960"/>
              <a:ext cx="8639" cy="1567"/>
            </a:xfrm>
            <a:prstGeom prst="rect">
              <a:avLst/>
            </a:prstGeom>
            <a:noFill/>
          </p:spPr>
          <p:txBody>
            <a:bodyPr wrap="square" rtlCol="0">
              <a:noAutofit/>
            </a:bodyPr>
            <a:p>
              <a:pPr marL="285750" indent="-285750">
                <a:lnSpc>
                  <a:spcPct val="140000"/>
                </a:lnSpc>
                <a:buFont typeface="Arial" panose="020B0604020202020204" pitchFamily="34" charset="0"/>
                <a:buChar char="•"/>
              </a:pP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全氮是对于中预测有机质的</a:t>
              </a:r>
              <a:r>
                <a:rPr lang="en-US" altLang="zh-CN"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RF</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模型</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最重要的因子。</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其次是全钾、年均温与年均潜在蒸发量的比值。</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一些因子重要性很低，可以在特征筛选中进行剔除。</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8" name="组合 17"/>
          <p:cNvGrpSpPr/>
          <p:nvPr/>
        </p:nvGrpSpPr>
        <p:grpSpPr>
          <a:xfrm>
            <a:off x="398780" y="5022215"/>
            <a:ext cx="6501130" cy="1227053"/>
            <a:chOff x="628" y="6913"/>
            <a:chExt cx="10238" cy="1688"/>
          </a:xfrm>
        </p:grpSpPr>
        <p:sp>
          <p:nvSpPr>
            <p:cNvPr id="13" name="文本框 12"/>
            <p:cNvSpPr txBox="1"/>
            <p:nvPr>
              <p:custDataLst>
                <p:tags r:id="rId4"/>
              </p:custDataLst>
            </p:nvPr>
          </p:nvSpPr>
          <p:spPr>
            <a:xfrm>
              <a:off x="628" y="6913"/>
              <a:ext cx="9708" cy="422"/>
            </a:xfrm>
            <a:prstGeom prst="rect">
              <a:avLst/>
            </a:prstGeom>
            <a:noFill/>
          </p:spPr>
          <p:txBody>
            <a:bodyPr wrap="square" rtlCol="0">
              <a:spAutoFit/>
            </a:bodyPr>
            <a:p>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尝试不同数量的特征剔除，发现剔除最后</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个特征时模型</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效果最佳。</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1266" y="7512"/>
              <a:ext cx="9600" cy="480"/>
            </a:xfrm>
            <a:prstGeom prst="rect">
              <a:avLst/>
            </a:prstGeom>
            <a:noFill/>
          </p:spPr>
          <p:txBody>
            <a:bodyPr wrap="square" rtlCol="0" anchor="t">
              <a:spAutoFit/>
            </a:bodyPr>
            <a:p>
              <a:pPr marL="285750" indent="-285750">
                <a:lnSpc>
                  <a:spcPct val="120000"/>
                </a:lnSpc>
                <a:buFont typeface="Arial" panose="020B0604020202020204" pitchFamily="34" charset="0"/>
                <a:buChar char="•"/>
              </a:pP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剔除</a:t>
              </a:r>
              <a:r>
                <a:rPr lang="en-US" altLang="zh-CN"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个特征：</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全磷、全氮</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全磷、全氮</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碱解氮、碱解氮、有效磷</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全磷</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custDataLst>
                <p:tags r:id="rId5"/>
              </p:custDataLst>
            </p:nvPr>
          </p:nvSpPr>
          <p:spPr>
            <a:xfrm>
              <a:off x="628" y="8179"/>
              <a:ext cx="9708" cy="422"/>
            </a:xfrm>
            <a:prstGeom prst="rect">
              <a:avLst/>
            </a:prstGeom>
            <a:noFill/>
          </p:spPr>
          <p:txBody>
            <a:bodyPr wrap="square" rtlCol="0">
              <a:spAutoFit/>
            </a:bodyPr>
            <a:p>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7.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使用剩余的17个特征和调优后的超参数构建随机森林模型</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7" name="文本框 16"/>
          <p:cNvSpPr txBox="1"/>
          <p:nvPr/>
        </p:nvSpPr>
        <p:spPr>
          <a:xfrm>
            <a:off x="7480935" y="791210"/>
            <a:ext cx="3415030" cy="275590"/>
          </a:xfrm>
          <a:prstGeom prst="rect">
            <a:avLst/>
          </a:prstGeom>
          <a:noFill/>
        </p:spPr>
        <p:txBody>
          <a:bodyPr wrap="square" rtlCol="0">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表5.8  随机森林模型在超参数调优后的模型表现</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0" name="直接连接符 19"/>
          <p:cNvCxnSpPr/>
          <p:nvPr>
            <p:custDataLst>
              <p:tags r:id="rId6"/>
            </p:custDataLst>
          </p:nvPr>
        </p:nvCxnSpPr>
        <p:spPr>
          <a:xfrm>
            <a:off x="398780" y="3056890"/>
            <a:ext cx="6050915" cy="0"/>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cxnSp>
        <p:nvCxnSpPr>
          <p:cNvPr id="21" name="直接连接符 20"/>
          <p:cNvCxnSpPr/>
          <p:nvPr>
            <p:custDataLst>
              <p:tags r:id="rId7"/>
            </p:custDataLst>
          </p:nvPr>
        </p:nvCxnSpPr>
        <p:spPr>
          <a:xfrm>
            <a:off x="398780" y="4844415"/>
            <a:ext cx="6050915" cy="0"/>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graphicFrame>
        <p:nvGraphicFramePr>
          <p:cNvPr id="23" name="表格 22"/>
          <p:cNvGraphicFramePr/>
          <p:nvPr>
            <p:custDataLst>
              <p:tags r:id="rId8"/>
            </p:custDataLst>
          </p:nvPr>
        </p:nvGraphicFramePr>
        <p:xfrm>
          <a:off x="6899910" y="5328920"/>
          <a:ext cx="4870450" cy="922020"/>
        </p:xfrm>
        <a:graphic>
          <a:graphicData uri="http://schemas.openxmlformats.org/drawingml/2006/table">
            <a:tbl>
              <a:tblPr/>
              <a:tblGrid>
                <a:gridCol w="974090"/>
                <a:gridCol w="974090"/>
                <a:gridCol w="974090"/>
                <a:gridCol w="974090"/>
                <a:gridCol w="974090"/>
              </a:tblGrid>
              <a:tr h="461010">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模型</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R2</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MSE</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RMSE</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MAE</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1010">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随机森林</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0.81</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8.62</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2.94</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rPr>
                        <a:t>1.94</a:t>
                      </a:r>
                      <a:endParaRPr lang="en-US"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cap="flat">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4" name="文本框 23"/>
          <p:cNvSpPr txBox="1"/>
          <p:nvPr>
            <p:custDataLst>
              <p:tags r:id="rId9"/>
            </p:custDataLst>
          </p:nvPr>
        </p:nvSpPr>
        <p:spPr>
          <a:xfrm>
            <a:off x="7261225" y="5053330"/>
            <a:ext cx="4509135" cy="275590"/>
          </a:xfrm>
          <a:prstGeom prst="rect">
            <a:avLst/>
          </a:prstGeom>
          <a:noFill/>
        </p:spPr>
        <p:txBody>
          <a:bodyPr wrap="square" rtlCol="0">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表5.9  随机森林模型在超参数调优及特征优化后的模型表现</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文本框 24"/>
          <p:cNvSpPr txBox="1"/>
          <p:nvPr/>
        </p:nvSpPr>
        <p:spPr>
          <a:xfrm>
            <a:off x="8302625" y="4627880"/>
            <a:ext cx="2084705" cy="275590"/>
          </a:xfrm>
          <a:prstGeom prst="rect">
            <a:avLst/>
          </a:prstGeom>
          <a:noFill/>
        </p:spPr>
        <p:txBody>
          <a:bodyPr wrap="square" rtlCol="0" anchor="t">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图5.1  随机森林特征重要性</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右箭头 25"/>
          <p:cNvSpPr/>
          <p:nvPr/>
        </p:nvSpPr>
        <p:spPr>
          <a:xfrm>
            <a:off x="5724525" y="1651000"/>
            <a:ext cx="838835" cy="49339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右箭头 26"/>
          <p:cNvSpPr/>
          <p:nvPr>
            <p:custDataLst>
              <p:tags r:id="rId10"/>
            </p:custDataLst>
          </p:nvPr>
        </p:nvSpPr>
        <p:spPr>
          <a:xfrm>
            <a:off x="5724525" y="3336290"/>
            <a:ext cx="838835" cy="49339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右箭头 27"/>
          <p:cNvSpPr/>
          <p:nvPr>
            <p:custDataLst>
              <p:tags r:id="rId11"/>
            </p:custDataLst>
          </p:nvPr>
        </p:nvSpPr>
        <p:spPr>
          <a:xfrm>
            <a:off x="5724525" y="5825490"/>
            <a:ext cx="838835" cy="49339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advTm="36337"/>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t>XGBoost</a:t>
            </a:r>
            <a:r>
              <a:t>和</a:t>
            </a:r>
            <a:r>
              <a:rPr lang="en-US" altLang="zh-CN"/>
              <a:t>LightGBM</a:t>
            </a:r>
            <a:endParaRPr lang="en-US" altLang="zh-CN"/>
          </a:p>
        </p:txBody>
      </p:sp>
      <p:sp>
        <p:nvSpPr>
          <p:cNvPr id="3" name="灯片编号占位符 2"/>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pic>
        <p:nvPicPr>
          <p:cNvPr id="82" name="图片 3" descr="IMG_256"/>
          <p:cNvPicPr/>
          <p:nvPr>
            <p:custDataLst>
              <p:tags r:id="rId1"/>
            </p:custDataLst>
          </p:nvPr>
        </p:nvPicPr>
        <p:blipFill>
          <a:blip r:embed="rId2"/>
          <a:stretch>
            <a:fillRect/>
          </a:stretch>
        </p:blipFill>
        <p:spPr>
          <a:xfrm>
            <a:off x="127635" y="2245995"/>
            <a:ext cx="5327650" cy="2325370"/>
          </a:xfrm>
          <a:prstGeom prst="rect">
            <a:avLst/>
          </a:prstGeom>
          <a:noFill/>
          <a:ln w="9525">
            <a:noFill/>
          </a:ln>
        </p:spPr>
      </p:pic>
      <p:sp>
        <p:nvSpPr>
          <p:cNvPr id="2" name="文本框 1"/>
          <p:cNvSpPr txBox="1"/>
          <p:nvPr/>
        </p:nvSpPr>
        <p:spPr>
          <a:xfrm>
            <a:off x="4910455" y="744855"/>
            <a:ext cx="7349490" cy="337185"/>
          </a:xfrm>
          <a:prstGeom prst="rect">
            <a:avLst/>
          </a:prstGeom>
          <a:noFill/>
        </p:spPr>
        <p:txBody>
          <a:bodyPr wrap="square" rtlCol="0">
            <a:spAutoFit/>
          </a:bodyPr>
          <a:p>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二者均为基于决策树的模型，因此与随机森林的过程相似。</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932305" y="4552315"/>
            <a:ext cx="2425700" cy="275590"/>
          </a:xfrm>
          <a:prstGeom prst="rect">
            <a:avLst/>
          </a:prstGeom>
          <a:noFill/>
        </p:spPr>
        <p:txBody>
          <a:bodyPr wrap="square" rtlCol="0">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图5.2  XGBoost特征重要性</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339090" y="1316355"/>
            <a:ext cx="5116195" cy="868680"/>
          </a:xfrm>
          <a:prstGeom prst="rect">
            <a:avLst/>
          </a:prstGeom>
          <a:noFill/>
        </p:spPr>
        <p:txBody>
          <a:bodyPr wrap="square" rtlCol="0">
            <a:spAutoFit/>
          </a:bodyPr>
          <a:p>
            <a:pPr indent="0">
              <a:lnSpc>
                <a:spcPct val="110000"/>
              </a:lnSpc>
              <a:buFont typeface="Arial" panose="020B0604020202020204" pitchFamily="34" charset="0"/>
              <a:buNone/>
            </a:pP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XGBoost</a:t>
            </a:r>
            <a:endPar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10000"/>
              </a:lnSpc>
              <a:buFont typeface="Arial" panose="020B0604020202020204" pitchFamily="34" charset="0"/>
              <a:buChar char="•"/>
            </a:pP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剔除了5个特征</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，包括有效磷/全磷、全氮/全磷、全氮/碱解氮、坡度以及高程/潜在蒸发量。</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2" name="表格 11"/>
          <p:cNvGraphicFramePr/>
          <p:nvPr>
            <p:custDataLst>
              <p:tags r:id="rId3"/>
            </p:custDataLst>
          </p:nvPr>
        </p:nvGraphicFramePr>
        <p:xfrm>
          <a:off x="241300" y="4944745"/>
          <a:ext cx="5499100" cy="1411605"/>
        </p:xfrm>
        <a:graphic>
          <a:graphicData uri="http://schemas.openxmlformats.org/drawingml/2006/table">
            <a:tbl>
              <a:tblPr/>
              <a:tblGrid>
                <a:gridCol w="2044700"/>
                <a:gridCol w="751840"/>
                <a:gridCol w="867410"/>
                <a:gridCol w="969645"/>
                <a:gridCol w="865505"/>
              </a:tblGrid>
              <a:tr h="504825">
                <a:tc>
                  <a:txBody>
                    <a:bodyPr/>
                    <a:p>
                      <a:pPr indent="0" algn="ctr">
                        <a:lnSpc>
                          <a:spcPct val="120000"/>
                        </a:lnSpc>
                        <a:spcBef>
                          <a:spcPts val="0"/>
                        </a:spcBef>
                        <a:spcAft>
                          <a:spcPts val="0"/>
                        </a:spcAft>
                        <a:buNone/>
                      </a:pPr>
                      <a:r>
                        <a:rPr lang="en-US" sz="1200" b="1" spc="13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XGBoost模型</a:t>
                      </a:r>
                      <a:endParaRPr lang="en-US" sz="1200" b="1" spc="13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vert="horz" anchor="ctr" anchorCtr="0">
                    <a:lnL>
                      <a:noFill/>
                    </a:lnL>
                    <a:lnR>
                      <a:noFill/>
                    </a:lnR>
                    <a:lnT w="19050" cap="flat" cmpd="sng">
                      <a:solidFill>
                        <a:srgbClr val="00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lnSpc>
                          <a:spcPct val="120000"/>
                        </a:lnSpc>
                        <a:spcBef>
                          <a:spcPts val="0"/>
                        </a:spcBef>
                        <a:spcAft>
                          <a:spcPts val="0"/>
                        </a:spcAft>
                        <a:buNone/>
                      </a:pPr>
                      <a:r>
                        <a:rPr lang="en-US" sz="1200" b="1" spc="130">
                          <a:solidFill>
                            <a:srgbClr val="000000"/>
                          </a:solidFill>
                          <a:latin typeface="微软雅黑" panose="020B0503020204020204" pitchFamily="34" charset="-122"/>
                          <a:ea typeface="微软雅黑" panose="020B0503020204020204" pitchFamily="34" charset="-122"/>
                        </a:rPr>
                        <a:t>R2</a:t>
                      </a:r>
                      <a:endParaRPr lang="en-US" altLang="en-US" sz="1200" b="1" spc="130">
                        <a:solidFill>
                          <a:srgbClr val="0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w="19050" cap="flat" cmpd="sng">
                      <a:solidFill>
                        <a:srgbClr val="00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lnSpc>
                          <a:spcPct val="120000"/>
                        </a:lnSpc>
                        <a:spcBef>
                          <a:spcPts val="0"/>
                        </a:spcBef>
                        <a:spcAft>
                          <a:spcPts val="0"/>
                        </a:spcAft>
                        <a:buNone/>
                      </a:pPr>
                      <a:r>
                        <a:rPr lang="en-US" sz="1200" b="1" spc="130">
                          <a:solidFill>
                            <a:srgbClr val="000000"/>
                          </a:solidFill>
                          <a:latin typeface="微软雅黑" panose="020B0503020204020204" pitchFamily="34" charset="-122"/>
                          <a:ea typeface="微软雅黑" panose="020B0503020204020204" pitchFamily="34" charset="-122"/>
                        </a:rPr>
                        <a:t>MSE</a:t>
                      </a:r>
                      <a:endParaRPr lang="en-US" altLang="en-US" sz="1200" b="1" spc="130">
                        <a:solidFill>
                          <a:srgbClr val="0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w="19050" cap="flat" cmpd="sng">
                      <a:solidFill>
                        <a:srgbClr val="00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lnSpc>
                          <a:spcPct val="120000"/>
                        </a:lnSpc>
                        <a:spcBef>
                          <a:spcPts val="0"/>
                        </a:spcBef>
                        <a:spcAft>
                          <a:spcPts val="0"/>
                        </a:spcAft>
                        <a:buNone/>
                      </a:pPr>
                      <a:r>
                        <a:rPr lang="en-US" sz="1200" b="1" spc="130">
                          <a:solidFill>
                            <a:srgbClr val="000000"/>
                          </a:solidFill>
                          <a:latin typeface="微软雅黑" panose="020B0503020204020204" pitchFamily="34" charset="-122"/>
                          <a:ea typeface="微软雅黑" panose="020B0503020204020204" pitchFamily="34" charset="-122"/>
                        </a:rPr>
                        <a:t>RMSE</a:t>
                      </a:r>
                      <a:endParaRPr lang="en-US" altLang="en-US" sz="1200" b="1" spc="130">
                        <a:solidFill>
                          <a:srgbClr val="0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w="19050" cap="flat" cmpd="sng">
                      <a:solidFill>
                        <a:srgbClr val="00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lnSpc>
                          <a:spcPct val="120000"/>
                        </a:lnSpc>
                        <a:spcBef>
                          <a:spcPts val="0"/>
                        </a:spcBef>
                        <a:spcAft>
                          <a:spcPts val="0"/>
                        </a:spcAft>
                        <a:buNone/>
                      </a:pPr>
                      <a:r>
                        <a:rPr lang="en-US" sz="1200" b="1" spc="130">
                          <a:solidFill>
                            <a:srgbClr val="000000"/>
                          </a:solidFill>
                          <a:latin typeface="微软雅黑" panose="020B0503020204020204" pitchFamily="34" charset="-122"/>
                          <a:ea typeface="微软雅黑" panose="020B0503020204020204" pitchFamily="34" charset="-122"/>
                        </a:rPr>
                        <a:t>MAE</a:t>
                      </a:r>
                      <a:endParaRPr lang="en-US" altLang="en-US" sz="1200" b="1" spc="130">
                        <a:solidFill>
                          <a:srgbClr val="0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cap="flat">
                      <a:noFill/>
                    </a:lnR>
                    <a:lnT w="19050" cap="flat" cmpd="sng">
                      <a:solidFill>
                        <a:srgbClr val="000000"/>
                      </a:solidFill>
                      <a:prstDash val="solid"/>
                      <a:headEnd type="none" w="med" len="med"/>
                      <a:tailEnd type="none" w="med" len="med"/>
                    </a:lnT>
                    <a:lnB w="12700">
                      <a:solidFill>
                        <a:schemeClr val="tx1"/>
                      </a:solidFill>
                      <a:prstDash val="solid"/>
                    </a:lnB>
                    <a:lnTlToBr>
                      <a:noFill/>
                    </a:lnTlToBr>
                    <a:lnBlToTr>
                      <a:noFill/>
                    </a:lnBlToTr>
                    <a:noFill/>
                  </a:tcPr>
                </a:tc>
              </a:tr>
              <a:tr h="453390">
                <a:tc>
                  <a:txBody>
                    <a:bodyPr/>
                    <a:p>
                      <a:pPr indent="0" algn="ctr">
                        <a:lnSpc>
                          <a:spcPct val="120000"/>
                        </a:lnSpc>
                        <a:spcBef>
                          <a:spcPts val="0"/>
                        </a:spcBef>
                        <a:spcAft>
                          <a:spcPts val="0"/>
                        </a:spcAft>
                        <a:buNone/>
                      </a:pPr>
                      <a:r>
                        <a:rPr lang="zh-CN" sz="1200" b="0" spc="120">
                          <a:solidFill>
                            <a:srgbClr val="000000"/>
                          </a:solidFill>
                          <a:latin typeface="微软雅黑" panose="020B0503020204020204" pitchFamily="34" charset="-122"/>
                          <a:ea typeface="微软雅黑" panose="020B0503020204020204" pitchFamily="34" charset="-122"/>
                        </a:rPr>
                        <a:t>仅超参数优化</a:t>
                      </a:r>
                      <a:endParaRPr lang="zh-CN" sz="1200" b="0" spc="120">
                        <a:solidFill>
                          <a:srgbClr val="0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w="12700">
                      <a:solidFill>
                        <a:schemeClr val="tx1"/>
                      </a:solidFill>
                      <a:prstDash val="solid"/>
                    </a:lnT>
                    <a:lnB>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0.83</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w="12700">
                      <a:solidFill>
                        <a:schemeClr val="tx1"/>
                      </a:solidFill>
                      <a:prstDash val="solid"/>
                    </a:lnT>
                    <a:lnB>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7.74</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w="12700">
                      <a:solidFill>
                        <a:schemeClr val="tx1"/>
                      </a:solidFill>
                      <a:prstDash val="solid"/>
                    </a:lnT>
                    <a:lnB>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2.78</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w="12700">
                      <a:solidFill>
                        <a:schemeClr val="tx1"/>
                      </a:solidFill>
                      <a:prstDash val="solid"/>
                    </a:lnT>
                    <a:lnB>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1.96</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w="12700">
                      <a:solidFill>
                        <a:schemeClr val="tx1"/>
                      </a:solidFill>
                      <a:prstDash val="solid"/>
                    </a:lnT>
                    <a:lnB>
                      <a:noFill/>
                    </a:lnB>
                    <a:lnTlToBr>
                      <a:noFill/>
                    </a:lnTlToBr>
                    <a:lnBlToTr>
                      <a:noFill/>
                    </a:lnBlToTr>
                    <a:noFill/>
                  </a:tcPr>
                </a:tc>
              </a:tr>
              <a:tr h="453390">
                <a:tc>
                  <a:txBody>
                    <a:bodyPr/>
                    <a:p>
                      <a:pPr indent="0" algn="ctr">
                        <a:lnSpc>
                          <a:spcPct val="120000"/>
                        </a:lnSpc>
                        <a:spcBef>
                          <a:spcPts val="0"/>
                        </a:spcBef>
                        <a:spcAft>
                          <a:spcPts val="0"/>
                        </a:spcAft>
                        <a:buNone/>
                      </a:pPr>
                      <a:r>
                        <a:rPr lang="zh-CN" sz="1200" b="0" spc="120">
                          <a:solidFill>
                            <a:srgbClr val="C00000"/>
                          </a:solidFill>
                          <a:latin typeface="微软雅黑" panose="020B0503020204020204" pitchFamily="34" charset="-122"/>
                          <a:ea typeface="微软雅黑" panose="020B0503020204020204" pitchFamily="34" charset="-122"/>
                        </a:rPr>
                        <a:t>超参数优化及特征选择</a:t>
                      </a:r>
                      <a:endParaRPr lang="zh-CN" altLang="en-US" sz="1200" b="0" spc="120">
                        <a:solidFill>
                          <a:srgbClr val="C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C00000"/>
                          </a:solidFill>
                          <a:latin typeface="微软雅黑" panose="020B0503020204020204" pitchFamily="34" charset="-122"/>
                          <a:ea typeface="微软雅黑" panose="020B0503020204020204" pitchFamily="34" charset="-122"/>
                        </a:rPr>
                        <a:t>0.84</a:t>
                      </a:r>
                      <a:endParaRPr lang="en-US" altLang="en-US" sz="1200" b="0" spc="120">
                        <a:solidFill>
                          <a:srgbClr val="C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C00000"/>
                          </a:solidFill>
                          <a:latin typeface="微软雅黑" panose="020B0503020204020204" pitchFamily="34" charset="-122"/>
                          <a:ea typeface="微软雅黑" panose="020B0503020204020204" pitchFamily="34" charset="-122"/>
                        </a:rPr>
                        <a:t>7.29</a:t>
                      </a:r>
                      <a:endParaRPr lang="en-US" altLang="en-US" sz="1200" b="0" spc="120">
                        <a:solidFill>
                          <a:srgbClr val="C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C00000"/>
                          </a:solidFill>
                          <a:latin typeface="微软雅黑" panose="020B0503020204020204" pitchFamily="34" charset="-122"/>
                          <a:ea typeface="微软雅黑" panose="020B0503020204020204" pitchFamily="34" charset="-122"/>
                        </a:rPr>
                        <a:t>2.7</a:t>
                      </a:r>
                      <a:endParaRPr lang="en-US" altLang="en-US" sz="1200" b="0" spc="120">
                        <a:solidFill>
                          <a:srgbClr val="C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a:noFill/>
                    </a:lnR>
                    <a:ln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C00000"/>
                          </a:solidFill>
                          <a:latin typeface="微软雅黑" panose="020B0503020204020204" pitchFamily="34" charset="-122"/>
                          <a:ea typeface="微软雅黑" panose="020B0503020204020204" pitchFamily="34" charset="-122"/>
                        </a:rPr>
                        <a:t>1.92</a:t>
                      </a:r>
                      <a:endParaRPr lang="en-US" altLang="en-US" sz="1200" b="0" spc="120">
                        <a:solidFill>
                          <a:srgbClr val="C00000"/>
                        </a:solidFill>
                        <a:latin typeface="微软雅黑" panose="020B0503020204020204" pitchFamily="34" charset="-122"/>
                        <a:ea typeface="微软雅黑" panose="020B0503020204020204" pitchFamily="34" charset="-122"/>
                      </a:endParaRPr>
                    </a:p>
                  </a:txBody>
                  <a:tcPr marL="177800" marR="177800" marT="107950" marB="107950" vert="horz" anchor="ctr" anchorCtr="0">
                    <a:lnL>
                      <a:noFill/>
                    </a:lnL>
                    <a:lnR cap="flat">
                      <a:noFill/>
                    </a:lnR>
                    <a:ln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3" name="文本框 12"/>
          <p:cNvSpPr txBox="1"/>
          <p:nvPr/>
        </p:nvSpPr>
        <p:spPr>
          <a:xfrm>
            <a:off x="2043430" y="6425565"/>
            <a:ext cx="2106930" cy="275590"/>
          </a:xfrm>
          <a:prstGeom prst="rect">
            <a:avLst/>
          </a:prstGeom>
          <a:noFill/>
        </p:spPr>
        <p:txBody>
          <a:bodyPr wrap="square" rtlCol="0">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表5.11  XGBoost模型表现</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 name="直接连接符 13"/>
          <p:cNvCxnSpPr/>
          <p:nvPr>
            <p:custDataLst>
              <p:tags r:id="rId4"/>
            </p:custDataLst>
          </p:nvPr>
        </p:nvCxnSpPr>
        <p:spPr>
          <a:xfrm>
            <a:off x="5970905" y="1316355"/>
            <a:ext cx="0" cy="5109210"/>
          </a:xfrm>
          <a:prstGeom prst="line">
            <a:avLst/>
          </a:prstGeom>
          <a:ln w="31750" cap="rnd">
            <a:solidFill>
              <a:srgbClr val="7030A0"/>
            </a:solidFill>
            <a:prstDash val="sysDot"/>
            <a:round/>
          </a:ln>
        </p:spPr>
        <p:style>
          <a:lnRef idx="0">
            <a:srgbClr val="FFFFFF"/>
          </a:lnRef>
          <a:fillRef idx="0">
            <a:srgbClr val="FFFFFF"/>
          </a:fillRef>
          <a:effectRef idx="0">
            <a:srgbClr val="FFFFFF"/>
          </a:effectRef>
          <a:fontRef idx="minor">
            <a:schemeClr val="tx1"/>
          </a:fontRef>
        </p:style>
      </p:cxnSp>
      <p:sp>
        <p:nvSpPr>
          <p:cNvPr id="15" name="文本框 14"/>
          <p:cNvSpPr txBox="1"/>
          <p:nvPr>
            <p:custDataLst>
              <p:tags r:id="rId5"/>
            </p:custDataLst>
          </p:nvPr>
        </p:nvSpPr>
        <p:spPr>
          <a:xfrm>
            <a:off x="6237605" y="1251585"/>
            <a:ext cx="5496560" cy="1105535"/>
          </a:xfrm>
          <a:prstGeom prst="rect">
            <a:avLst/>
          </a:prstGeom>
          <a:noFill/>
        </p:spPr>
        <p:txBody>
          <a:bodyPr wrap="square" rtlCol="0">
            <a:spAutoFit/>
          </a:bodyPr>
          <a:p>
            <a:pPr indent="0">
              <a:lnSpc>
                <a:spcPct val="110000"/>
              </a:lnSpc>
              <a:buFont typeface="Arial" panose="020B0604020202020204" pitchFamily="34" charset="0"/>
              <a:buNone/>
            </a:pP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LightGBM</a:t>
            </a:r>
            <a:endPar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10000"/>
              </a:lnSpc>
              <a:buFont typeface="Arial" panose="020B0604020202020204" pitchFamily="34" charset="0"/>
              <a:buChar char="•"/>
            </a:pP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特征重要性分布相比前两个树模型更加均衡</a:t>
            </a:r>
            <a:endPar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10000"/>
              </a:lnSpc>
              <a:buFont typeface="Arial" panose="020B0604020202020204" pitchFamily="34" charset="0"/>
              <a:buChar char="•"/>
            </a:pP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剔除了</a:t>
            </a:r>
            <a:r>
              <a:rPr lang="en-US" altLang="zh-CN"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个特征</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，包括碱解氮、全氮/碱解氮、有效磷/全磷、全磷、高程/年均温、高程/潜在蒸发量以及pH</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3" name="图片 4" descr="IMG_256"/>
          <p:cNvPicPr/>
          <p:nvPr>
            <p:custDataLst>
              <p:tags r:id="rId6"/>
            </p:custDataLst>
          </p:nvPr>
        </p:nvPicPr>
        <p:blipFill>
          <a:blip r:embed="rId7"/>
          <a:stretch>
            <a:fillRect/>
          </a:stretch>
        </p:blipFill>
        <p:spPr>
          <a:xfrm>
            <a:off x="6363335" y="2401888"/>
            <a:ext cx="5327650" cy="2324735"/>
          </a:xfrm>
          <a:prstGeom prst="rect">
            <a:avLst/>
          </a:prstGeom>
          <a:noFill/>
          <a:ln w="9525">
            <a:noFill/>
          </a:ln>
        </p:spPr>
      </p:pic>
      <p:sp>
        <p:nvSpPr>
          <p:cNvPr id="16" name="文本框 15"/>
          <p:cNvSpPr txBox="1"/>
          <p:nvPr>
            <p:custDataLst>
              <p:tags r:id="rId8"/>
            </p:custDataLst>
          </p:nvPr>
        </p:nvSpPr>
        <p:spPr>
          <a:xfrm>
            <a:off x="8077835" y="4657090"/>
            <a:ext cx="2425700" cy="275590"/>
          </a:xfrm>
          <a:prstGeom prst="rect">
            <a:avLst/>
          </a:prstGeom>
          <a:noFill/>
        </p:spPr>
        <p:txBody>
          <a:bodyPr wrap="square" rtlCol="0">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图5.</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LightGBM</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特征重要性</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7" name="表格 16"/>
          <p:cNvGraphicFramePr/>
          <p:nvPr>
            <p:custDataLst>
              <p:tags r:id="rId9"/>
            </p:custDataLst>
          </p:nvPr>
        </p:nvGraphicFramePr>
        <p:xfrm>
          <a:off x="6200775" y="4958715"/>
          <a:ext cx="5534025" cy="1411605"/>
        </p:xfrm>
        <a:graphic>
          <a:graphicData uri="http://schemas.openxmlformats.org/drawingml/2006/table">
            <a:tbl>
              <a:tblPr/>
              <a:tblGrid>
                <a:gridCol w="2082800"/>
                <a:gridCol w="731520"/>
                <a:gridCol w="841375"/>
                <a:gridCol w="1003300"/>
                <a:gridCol w="875030"/>
              </a:tblGrid>
              <a:tr h="443230">
                <a:tc>
                  <a:txBody>
                    <a:bodyPr/>
                    <a:p>
                      <a:pPr indent="0" algn="ctr">
                        <a:lnSpc>
                          <a:spcPct val="120000"/>
                        </a:lnSpc>
                        <a:spcBef>
                          <a:spcPts val="0"/>
                        </a:spcBef>
                        <a:spcAft>
                          <a:spcPts val="0"/>
                        </a:spcAft>
                        <a:buNone/>
                      </a:pPr>
                      <a:r>
                        <a:rPr lang="zh-CN" sz="1200" b="1"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LightGBM模型</a:t>
                      </a:r>
                      <a:endParaRPr lang="zh-CN" sz="1200" b="1"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vert="horz"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1" spc="120">
                          <a:solidFill>
                            <a:srgbClr val="000000"/>
                          </a:solidFill>
                          <a:latin typeface="微软雅黑" panose="020B0503020204020204" pitchFamily="34" charset="-122"/>
                          <a:ea typeface="微软雅黑" panose="020B0503020204020204" pitchFamily="34" charset="-122"/>
                        </a:rPr>
                        <a:t>R2</a:t>
                      </a:r>
                      <a:endParaRPr lang="en-US" altLang="en-US" sz="1200" b="1" spc="120">
                        <a:solidFill>
                          <a:srgbClr val="0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1" spc="120">
                          <a:solidFill>
                            <a:srgbClr val="000000"/>
                          </a:solidFill>
                          <a:latin typeface="微软雅黑" panose="020B0503020204020204" pitchFamily="34" charset="-122"/>
                          <a:ea typeface="微软雅黑" panose="020B0503020204020204" pitchFamily="34" charset="-122"/>
                        </a:rPr>
                        <a:t>MSE</a:t>
                      </a:r>
                      <a:endParaRPr lang="en-US" altLang="en-US" sz="1200" b="1" spc="120">
                        <a:solidFill>
                          <a:srgbClr val="0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1" spc="120">
                          <a:solidFill>
                            <a:srgbClr val="000000"/>
                          </a:solidFill>
                          <a:latin typeface="微软雅黑" panose="020B0503020204020204" pitchFamily="34" charset="-122"/>
                          <a:ea typeface="微软雅黑" panose="020B0503020204020204" pitchFamily="34" charset="-122"/>
                        </a:rPr>
                        <a:t>RMSE</a:t>
                      </a:r>
                      <a:endParaRPr lang="en-US" altLang="en-US" sz="1200" b="1" spc="120">
                        <a:solidFill>
                          <a:srgbClr val="0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1" spc="120">
                          <a:solidFill>
                            <a:srgbClr val="000000"/>
                          </a:solidFill>
                          <a:latin typeface="微软雅黑" panose="020B0503020204020204" pitchFamily="34" charset="-122"/>
                          <a:ea typeface="微软雅黑" panose="020B0503020204020204" pitchFamily="34" charset="-122"/>
                        </a:rPr>
                        <a:t>MAE</a:t>
                      </a:r>
                      <a:endParaRPr lang="en-US" altLang="en-US" sz="1200" b="1" spc="120">
                        <a:solidFill>
                          <a:srgbClr val="0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cap="flat">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98475">
                <a:tc>
                  <a:txBody>
                    <a:bodyPr/>
                    <a:p>
                      <a:pPr indent="0" algn="l">
                        <a:lnSpc>
                          <a:spcPct val="120000"/>
                        </a:lnSpc>
                        <a:spcBef>
                          <a:spcPts val="0"/>
                        </a:spcBef>
                        <a:spcAft>
                          <a:spcPts val="0"/>
                        </a:spcAft>
                        <a:buNone/>
                      </a:pPr>
                      <a:r>
                        <a:rPr lang="zh-CN" sz="1200" b="0" spc="120">
                          <a:solidFill>
                            <a:srgbClr val="000000"/>
                          </a:solidFill>
                          <a:latin typeface="微软雅黑" panose="020B0503020204020204" pitchFamily="34" charset="-122"/>
                          <a:ea typeface="微软雅黑" panose="020B0503020204020204" pitchFamily="34" charset="-122"/>
                        </a:rPr>
                        <a:t>仅超参数优化</a:t>
                      </a:r>
                      <a:endParaRPr lang="zh-CN" sz="1200" b="0" spc="120">
                        <a:solidFill>
                          <a:srgbClr val="0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0.83</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7.62</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2.76</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1.93</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noFill/>
                  </a:tcPr>
                </a:tc>
              </a:tr>
              <a:tr h="469900">
                <a:tc>
                  <a:txBody>
                    <a:bodyPr/>
                    <a:p>
                      <a:pPr indent="0" algn="l">
                        <a:lnSpc>
                          <a:spcPct val="120000"/>
                        </a:lnSpc>
                        <a:spcBef>
                          <a:spcPts val="0"/>
                        </a:spcBef>
                        <a:spcAft>
                          <a:spcPts val="0"/>
                        </a:spcAft>
                        <a:buNone/>
                      </a:pPr>
                      <a:r>
                        <a:rPr lang="zh-CN" sz="1200" b="0" spc="120">
                          <a:solidFill>
                            <a:srgbClr val="C00000"/>
                          </a:solidFill>
                          <a:latin typeface="微软雅黑" panose="020B0503020204020204" pitchFamily="34" charset="-122"/>
                          <a:ea typeface="微软雅黑" panose="020B0503020204020204" pitchFamily="34" charset="-122"/>
                        </a:rPr>
                        <a:t>超参数优化及特征选择</a:t>
                      </a:r>
                      <a:endParaRPr lang="zh-CN" altLang="en-US" sz="1200" b="0" spc="120">
                        <a:solidFill>
                          <a:srgbClr val="C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C00000"/>
                          </a:solidFill>
                          <a:latin typeface="微软雅黑" panose="020B0503020204020204" pitchFamily="34" charset="-122"/>
                          <a:ea typeface="微软雅黑" panose="020B0503020204020204" pitchFamily="34" charset="-122"/>
                        </a:rPr>
                        <a:t>0.84</a:t>
                      </a:r>
                      <a:endParaRPr lang="en-US" altLang="en-US" sz="1200" b="0" spc="120">
                        <a:solidFill>
                          <a:srgbClr val="C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C00000"/>
                          </a:solidFill>
                          <a:latin typeface="微软雅黑" panose="020B0503020204020204" pitchFamily="34" charset="-122"/>
                          <a:ea typeface="微软雅黑" panose="020B0503020204020204" pitchFamily="34" charset="-122"/>
                        </a:rPr>
                        <a:t>7.47</a:t>
                      </a:r>
                      <a:endParaRPr lang="en-US" altLang="en-US" sz="1200" b="0" spc="120">
                        <a:solidFill>
                          <a:srgbClr val="C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C00000"/>
                          </a:solidFill>
                          <a:latin typeface="微软雅黑" panose="020B0503020204020204" pitchFamily="34" charset="-122"/>
                          <a:ea typeface="微软雅黑" panose="020B0503020204020204" pitchFamily="34" charset="-122"/>
                        </a:rPr>
                        <a:t>2.73</a:t>
                      </a:r>
                      <a:endParaRPr lang="en-US" altLang="en-US" sz="1200" b="0" spc="120">
                        <a:solidFill>
                          <a:srgbClr val="C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C00000"/>
                          </a:solidFill>
                          <a:latin typeface="微软雅黑" panose="020B0503020204020204" pitchFamily="34" charset="-122"/>
                          <a:ea typeface="微软雅黑" panose="020B0503020204020204" pitchFamily="34" charset="-122"/>
                        </a:rPr>
                        <a:t>1.85</a:t>
                      </a:r>
                      <a:endParaRPr lang="en-US" altLang="en-US" sz="1200" b="0" spc="120">
                        <a:solidFill>
                          <a:srgbClr val="C00000"/>
                        </a:solidFill>
                        <a:latin typeface="微软雅黑" panose="020B0503020204020204" pitchFamily="34" charset="-122"/>
                        <a:ea typeface="微软雅黑" panose="020B0503020204020204" pitchFamily="34" charset="-122"/>
                      </a:endParaRPr>
                    </a:p>
                  </a:txBody>
                  <a:tcPr marL="177800" marR="177800" marT="57150" marB="5715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8" name="文本框 17"/>
          <p:cNvSpPr txBox="1"/>
          <p:nvPr>
            <p:custDataLst>
              <p:tags r:id="rId10"/>
            </p:custDataLst>
          </p:nvPr>
        </p:nvSpPr>
        <p:spPr>
          <a:xfrm>
            <a:off x="8203565" y="6425565"/>
            <a:ext cx="2309495" cy="275590"/>
          </a:xfrm>
          <a:prstGeom prst="rect">
            <a:avLst/>
          </a:prstGeom>
          <a:noFill/>
        </p:spPr>
        <p:txBody>
          <a:bodyPr wrap="square" rtlCol="0">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表5.1</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LightGBM</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模型表现</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18095"/>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t>模型效果比较</a:t>
            </a:r>
          </a:p>
        </p:txBody>
      </p:sp>
      <p:sp>
        <p:nvSpPr>
          <p:cNvPr id="3" name="灯片编号占位符 2"/>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graphicFrame>
        <p:nvGraphicFramePr>
          <p:cNvPr id="6" name="表格 5"/>
          <p:cNvGraphicFramePr/>
          <p:nvPr>
            <p:custDataLst>
              <p:tags r:id="rId1"/>
            </p:custDataLst>
          </p:nvPr>
        </p:nvGraphicFramePr>
        <p:xfrm>
          <a:off x="526415" y="1457960"/>
          <a:ext cx="5944870" cy="4360545"/>
        </p:xfrm>
        <a:graphic>
          <a:graphicData uri="http://schemas.openxmlformats.org/drawingml/2006/table">
            <a:tbl>
              <a:tblPr/>
              <a:tblGrid>
                <a:gridCol w="1196975"/>
                <a:gridCol w="883920"/>
                <a:gridCol w="883285"/>
                <a:gridCol w="675640"/>
                <a:gridCol w="448310"/>
                <a:gridCol w="634365"/>
                <a:gridCol w="671195"/>
                <a:gridCol w="551180"/>
              </a:tblGrid>
              <a:tr h="443230">
                <a:tc rowSpan="2">
                  <a:txBody>
                    <a:bodyPr/>
                    <a:p>
                      <a:pPr indent="0" algn="ctr">
                        <a:lnSpc>
                          <a:spcPct val="120000"/>
                        </a:lnSpc>
                        <a:spcBef>
                          <a:spcPts val="0"/>
                        </a:spcBef>
                        <a:spcAft>
                          <a:spcPts val="0"/>
                        </a:spcAft>
                        <a:buNone/>
                      </a:pPr>
                      <a:r>
                        <a:rPr lang="en-US" sz="1500" b="1" spc="120">
                          <a:solidFill>
                            <a:srgbClr val="000000"/>
                          </a:solidFill>
                          <a:latin typeface="微软雅黑" panose="020B0503020204020204" pitchFamily="34" charset="-122"/>
                          <a:ea typeface="微软雅黑" panose="020B0503020204020204" pitchFamily="34" charset="-122"/>
                        </a:rPr>
                        <a:t>模型</a:t>
                      </a:r>
                      <a:endParaRPr lang="en-US" sz="15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500" b="1" spc="120">
                          <a:solidFill>
                            <a:srgbClr val="000000"/>
                          </a:solidFill>
                          <a:latin typeface="微软雅黑" panose="020B0503020204020204" pitchFamily="34" charset="-122"/>
                          <a:ea typeface="微软雅黑" panose="020B0503020204020204" pitchFamily="34" charset="-122"/>
                        </a:rPr>
                        <a:t>是否</a:t>
                      </a:r>
                      <a:endParaRPr lang="en-US" altLang="en-US" sz="15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500" b="1" spc="120">
                          <a:solidFill>
                            <a:srgbClr val="000000"/>
                          </a:solidFill>
                          <a:latin typeface="微软雅黑" panose="020B0503020204020204" pitchFamily="34" charset="-122"/>
                          <a:ea typeface="微软雅黑" panose="020B0503020204020204" pitchFamily="34" charset="-122"/>
                        </a:rPr>
                        <a:t>是否</a:t>
                      </a:r>
                      <a:endParaRPr lang="en-US" altLang="en-US" sz="15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rowSpan="2">
                  <a:txBody>
                    <a:bodyPr/>
                    <a:p>
                      <a:pPr indent="0" algn="ctr">
                        <a:lnSpc>
                          <a:spcPct val="120000"/>
                        </a:lnSpc>
                        <a:spcBef>
                          <a:spcPts val="0"/>
                        </a:spcBef>
                        <a:spcAft>
                          <a:spcPts val="0"/>
                        </a:spcAft>
                        <a:buNone/>
                      </a:pPr>
                      <a:r>
                        <a:rPr lang="en-US" sz="1500" b="1" spc="120">
                          <a:solidFill>
                            <a:srgbClr val="000000"/>
                          </a:solidFill>
                          <a:latin typeface="微软雅黑" panose="020B0503020204020204" pitchFamily="34" charset="-122"/>
                          <a:ea typeface="微软雅黑" panose="020B0503020204020204" pitchFamily="34" charset="-122"/>
                        </a:rPr>
                        <a:t>特征数</a:t>
                      </a:r>
                      <a:endParaRPr lang="en-US" altLang="en-US" sz="15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lgn="ctr">
                        <a:lnSpc>
                          <a:spcPct val="120000"/>
                        </a:lnSpc>
                        <a:spcBef>
                          <a:spcPts val="0"/>
                        </a:spcBef>
                        <a:spcAft>
                          <a:spcPts val="0"/>
                        </a:spcAft>
                        <a:buNone/>
                      </a:pPr>
                      <a:r>
                        <a:rPr lang="en-US" sz="1500" b="1" spc="120">
                          <a:solidFill>
                            <a:srgbClr val="000000"/>
                          </a:solidFill>
                          <a:latin typeface="微软雅黑" panose="020B0503020204020204" pitchFamily="34" charset="-122"/>
                          <a:ea typeface="微软雅黑" panose="020B0503020204020204" pitchFamily="34" charset="-122"/>
                        </a:rPr>
                        <a:t>R2</a:t>
                      </a:r>
                      <a:endParaRPr lang="en-US" altLang="en-US" sz="15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lgn="ctr">
                        <a:lnSpc>
                          <a:spcPct val="120000"/>
                        </a:lnSpc>
                        <a:spcBef>
                          <a:spcPts val="0"/>
                        </a:spcBef>
                        <a:spcAft>
                          <a:spcPts val="0"/>
                        </a:spcAft>
                        <a:buNone/>
                      </a:pPr>
                      <a:r>
                        <a:rPr lang="en-US" sz="1500" b="1" spc="120">
                          <a:solidFill>
                            <a:srgbClr val="000000"/>
                          </a:solidFill>
                          <a:latin typeface="微软雅黑" panose="020B0503020204020204" pitchFamily="34" charset="-122"/>
                          <a:ea typeface="微软雅黑" panose="020B0503020204020204" pitchFamily="34" charset="-122"/>
                        </a:rPr>
                        <a:t>MSE</a:t>
                      </a:r>
                      <a:endParaRPr lang="en-US" altLang="en-US" sz="15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lgn="ctr">
                        <a:lnSpc>
                          <a:spcPct val="120000"/>
                        </a:lnSpc>
                        <a:spcBef>
                          <a:spcPts val="0"/>
                        </a:spcBef>
                        <a:spcAft>
                          <a:spcPts val="0"/>
                        </a:spcAft>
                        <a:buNone/>
                      </a:pPr>
                      <a:r>
                        <a:rPr lang="en-US" sz="1500" b="1" spc="120">
                          <a:solidFill>
                            <a:srgbClr val="000000"/>
                          </a:solidFill>
                          <a:latin typeface="微软雅黑" panose="020B0503020204020204" pitchFamily="34" charset="-122"/>
                          <a:ea typeface="微软雅黑" panose="020B0503020204020204" pitchFamily="34" charset="-122"/>
                        </a:rPr>
                        <a:t>RMSE</a:t>
                      </a:r>
                      <a:endParaRPr lang="en-US" altLang="en-US" sz="15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lgn="ctr">
                        <a:lnSpc>
                          <a:spcPct val="120000"/>
                        </a:lnSpc>
                        <a:spcBef>
                          <a:spcPts val="0"/>
                        </a:spcBef>
                        <a:spcAft>
                          <a:spcPts val="0"/>
                        </a:spcAft>
                        <a:buNone/>
                      </a:pPr>
                      <a:r>
                        <a:rPr lang="en-US" sz="1500" b="1" spc="120">
                          <a:solidFill>
                            <a:srgbClr val="000000"/>
                          </a:solidFill>
                          <a:latin typeface="微软雅黑" panose="020B0503020204020204" pitchFamily="34" charset="-122"/>
                          <a:ea typeface="微软雅黑" panose="020B0503020204020204" pitchFamily="34" charset="-122"/>
                        </a:rPr>
                        <a:t>MAE</a:t>
                      </a:r>
                      <a:endParaRPr lang="en-US" altLang="en-US" sz="15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42595">
                <a:tc vMerge="1">
                  <a:tcPr>
                    <a:lnB w="12700" cap="flat" cmpd="sng">
                      <a:solidFill>
                        <a:srgbClr val="000000"/>
                      </a:solidFill>
                      <a:prstDash val="solid"/>
                      <a:headEnd type="none" w="med" len="med"/>
                      <a:tailEnd type="none" w="med" len="med"/>
                    </a:lnB>
                  </a:tcPr>
                </a:tc>
                <a:tc>
                  <a:txBody>
                    <a:bodyPr/>
                    <a:p>
                      <a:pPr indent="0" algn="ctr">
                        <a:lnSpc>
                          <a:spcPct val="120000"/>
                        </a:lnSpc>
                        <a:spcBef>
                          <a:spcPts val="0"/>
                        </a:spcBef>
                        <a:spcAft>
                          <a:spcPts val="0"/>
                        </a:spcAft>
                        <a:buNone/>
                      </a:pPr>
                      <a:r>
                        <a:rPr lang="en-US" sz="1500" b="1" spc="120">
                          <a:solidFill>
                            <a:srgbClr val="000000"/>
                          </a:solidFill>
                          <a:latin typeface="微软雅黑" panose="020B0503020204020204" pitchFamily="34" charset="-122"/>
                          <a:ea typeface="微软雅黑" panose="020B0503020204020204" pitchFamily="34" charset="-122"/>
                        </a:rPr>
                        <a:t>参数调优</a:t>
                      </a:r>
                      <a:endParaRPr lang="en-US" altLang="en-US" sz="15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500" b="1" spc="120">
                          <a:solidFill>
                            <a:srgbClr val="000000"/>
                          </a:solidFill>
                          <a:latin typeface="微软雅黑" panose="020B0503020204020204" pitchFamily="34" charset="-122"/>
                          <a:ea typeface="微软雅黑" panose="020B0503020204020204" pitchFamily="34" charset="-122"/>
                        </a:rPr>
                        <a:t>筛选特征</a:t>
                      </a:r>
                      <a:endParaRPr lang="en-US" altLang="en-US" sz="15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vMerge="1">
                  <a:tcPr>
                    <a:lnB w="12700" cap="flat" cmpd="sng">
                      <a:solidFill>
                        <a:srgbClr val="000000"/>
                      </a:solidFill>
                      <a:prstDash val="solid"/>
                      <a:headEnd type="none" w="med" len="med"/>
                      <a:tailEnd type="none" w="med" len="med"/>
                    </a:lnB>
                  </a:tcPr>
                </a:tc>
                <a:tc vMerge="1">
                  <a:tcPr>
                    <a:lnB w="12700" cap="flat" cmpd="sng">
                      <a:solidFill>
                        <a:srgbClr val="000000"/>
                      </a:solidFill>
                      <a:prstDash val="solid"/>
                      <a:headEnd type="none" w="med" len="med"/>
                      <a:tailEnd type="none" w="med" len="med"/>
                    </a:lnB>
                  </a:tcPr>
                </a:tc>
                <a:tc vMerge="1">
                  <a:tcPr>
                    <a:lnB w="12700" cap="flat" cmpd="sng">
                      <a:solidFill>
                        <a:srgbClr val="000000"/>
                      </a:solidFill>
                      <a:prstDash val="solid"/>
                      <a:headEnd type="none" w="med" len="med"/>
                      <a:tailEnd type="none" w="med" len="med"/>
                    </a:lnB>
                  </a:tcPr>
                </a:tc>
                <a:tc vMerge="1">
                  <a:tcPr>
                    <a:lnB w="12700" cap="flat" cmpd="sng">
                      <a:solidFill>
                        <a:srgbClr val="000000"/>
                      </a:solidFill>
                      <a:prstDash val="solid"/>
                      <a:headEnd type="none" w="med" len="med"/>
                      <a:tailEnd type="none" w="med" len="med"/>
                    </a:lnB>
                  </a:tcPr>
                </a:tc>
                <a:tc vMerge="1">
                  <a:tcPr>
                    <a:lnR cap="flat">
                      <a:noFill/>
                    </a:lnR>
                    <a:lnB w="12700" cap="flat" cmpd="sng">
                      <a:solidFill>
                        <a:srgbClr val="000000"/>
                      </a:solidFill>
                      <a:prstDash val="solid"/>
                      <a:headEnd type="none" w="med" len="med"/>
                      <a:tailEnd type="none" w="med" len="med"/>
                    </a:lnB>
                  </a:tcPr>
                </a:tc>
              </a:tr>
              <a:tr h="386080">
                <a:tc rowSpan="2">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多元线性回归</a:t>
                      </a:r>
                      <a:endParaRPr 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否</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22</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0.75</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11.83</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3.44</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2.48</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385445">
                <a:tc vMerge="1">
                  <a:tcPr>
                    <a:lnB cap="flat">
                      <a:noFill/>
                    </a:lnB>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是</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10</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0.78</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10.49</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3.24</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2.33</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386715">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支持向量机</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是</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否</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22</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0.77</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11.19</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3.35</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2.39</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386715">
                <a:tc rowSpan="2">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随机森林</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是</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否</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22</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0.81</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8.77</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2.96</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1.95</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384810">
                <a:tc vMerge="1">
                  <a:tcPr>
                    <a:lnB cap="flat">
                      <a:noFill/>
                    </a:lnB>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是</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是</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17</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0.81</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8.62</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2.94</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1.94</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386715">
                <a:tc rowSpan="2">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XGBoost</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是</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否</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22</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0.83</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7.74</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2.78</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1.96</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386715">
                <a:tc vMerge="1">
                  <a:tcPr>
                    <a:lnB cap="flat">
                      <a:noFill/>
                    </a:lnB>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是</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是</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FF0000"/>
                          </a:solidFill>
                          <a:latin typeface="微软雅黑" panose="020B0503020204020204" pitchFamily="34" charset="-122"/>
                          <a:ea typeface="微软雅黑" panose="020B0503020204020204" pitchFamily="34" charset="-122"/>
                        </a:rPr>
                        <a:t>17</a:t>
                      </a:r>
                      <a:endParaRPr lang="en-US" altLang="en-US" sz="1300" b="0" spc="120">
                        <a:solidFill>
                          <a:srgbClr val="FF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FF0000"/>
                          </a:solidFill>
                          <a:latin typeface="微软雅黑" panose="020B0503020204020204" pitchFamily="34" charset="-122"/>
                          <a:ea typeface="微软雅黑" panose="020B0503020204020204" pitchFamily="34" charset="-122"/>
                        </a:rPr>
                        <a:t>0.84</a:t>
                      </a:r>
                      <a:endParaRPr lang="en-US" altLang="en-US" sz="1300" b="0" spc="120">
                        <a:solidFill>
                          <a:srgbClr val="FF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FF0000"/>
                          </a:solidFill>
                          <a:latin typeface="微软雅黑" panose="020B0503020204020204" pitchFamily="34" charset="-122"/>
                          <a:ea typeface="微软雅黑" panose="020B0503020204020204" pitchFamily="34" charset="-122"/>
                        </a:rPr>
                        <a:t>7.29</a:t>
                      </a:r>
                      <a:endParaRPr lang="en-US" altLang="en-US" sz="1300" b="0" spc="120">
                        <a:solidFill>
                          <a:srgbClr val="FF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FF0000"/>
                          </a:solidFill>
                          <a:latin typeface="微软雅黑" panose="020B0503020204020204" pitchFamily="34" charset="-122"/>
                          <a:ea typeface="微软雅黑" panose="020B0503020204020204" pitchFamily="34" charset="-122"/>
                        </a:rPr>
                        <a:t>2.7</a:t>
                      </a:r>
                      <a:endParaRPr lang="en-US" altLang="en-US" sz="1300" b="0" spc="120">
                        <a:solidFill>
                          <a:srgbClr val="FF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FF0000"/>
                          </a:solidFill>
                          <a:latin typeface="微软雅黑" panose="020B0503020204020204" pitchFamily="34" charset="-122"/>
                          <a:ea typeface="微软雅黑" panose="020B0503020204020204" pitchFamily="34" charset="-122"/>
                        </a:rPr>
                        <a:t>1.92</a:t>
                      </a:r>
                      <a:endParaRPr lang="en-US" altLang="en-US" sz="1300" b="0" spc="120">
                        <a:solidFill>
                          <a:srgbClr val="FF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384810">
                <a:tc rowSpan="2">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LightGBM</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是</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否</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22</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0.83</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7.62</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2.76</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1.93</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386715">
                <a:tc vMerge="1">
                  <a:tcPr>
                    <a:lnB w="19050" cap="flat" cmpd="sng">
                      <a:solidFill>
                        <a:srgbClr val="000000"/>
                      </a:solidFill>
                      <a:prstDash val="solid"/>
                      <a:headEnd type="none" w="med" len="med"/>
                      <a:tailEnd type="none" w="med" len="med"/>
                    </a:lnB>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是</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000000"/>
                          </a:solidFill>
                          <a:latin typeface="微软雅黑" panose="020B0503020204020204" pitchFamily="34" charset="-122"/>
                          <a:ea typeface="微软雅黑" panose="020B0503020204020204" pitchFamily="34" charset="-122"/>
                        </a:rPr>
                        <a:t>是</a:t>
                      </a:r>
                      <a:endParaRPr lang="en-US" altLang="en-US" sz="13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FF0000"/>
                          </a:solidFill>
                          <a:latin typeface="微软雅黑" panose="020B0503020204020204" pitchFamily="34" charset="-122"/>
                          <a:ea typeface="微软雅黑" panose="020B0503020204020204" pitchFamily="34" charset="-122"/>
                        </a:rPr>
                        <a:t>15</a:t>
                      </a:r>
                      <a:endParaRPr lang="en-US" altLang="en-US" sz="1300" b="0" spc="120">
                        <a:solidFill>
                          <a:srgbClr val="FF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FF0000"/>
                          </a:solidFill>
                          <a:latin typeface="微软雅黑" panose="020B0503020204020204" pitchFamily="34" charset="-122"/>
                          <a:ea typeface="微软雅黑" panose="020B0503020204020204" pitchFamily="34" charset="-122"/>
                        </a:rPr>
                        <a:t>0.84</a:t>
                      </a:r>
                      <a:endParaRPr lang="en-US" altLang="en-US" sz="1300" b="0" spc="120">
                        <a:solidFill>
                          <a:srgbClr val="FF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FF0000"/>
                          </a:solidFill>
                          <a:latin typeface="微软雅黑" panose="020B0503020204020204" pitchFamily="34" charset="-122"/>
                          <a:ea typeface="微软雅黑" panose="020B0503020204020204" pitchFamily="34" charset="-122"/>
                        </a:rPr>
                        <a:t>7.47</a:t>
                      </a:r>
                      <a:endParaRPr lang="en-US" altLang="en-US" sz="1300" b="0" spc="120">
                        <a:solidFill>
                          <a:srgbClr val="FF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FF0000"/>
                          </a:solidFill>
                          <a:latin typeface="微软雅黑" panose="020B0503020204020204" pitchFamily="34" charset="-122"/>
                          <a:ea typeface="微软雅黑" panose="020B0503020204020204" pitchFamily="34" charset="-122"/>
                        </a:rPr>
                        <a:t>2.73</a:t>
                      </a:r>
                      <a:endParaRPr lang="en-US" altLang="en-US" sz="1300" b="0" spc="120">
                        <a:solidFill>
                          <a:srgbClr val="FF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300" b="0" spc="120">
                          <a:solidFill>
                            <a:srgbClr val="FF0000"/>
                          </a:solidFill>
                          <a:latin typeface="微软雅黑" panose="020B0503020204020204" pitchFamily="34" charset="-122"/>
                          <a:ea typeface="微软雅黑" panose="020B0503020204020204" pitchFamily="34" charset="-122"/>
                        </a:rPr>
                        <a:t>1.85</a:t>
                      </a:r>
                      <a:endParaRPr lang="en-US" altLang="en-US" sz="1300" b="0" spc="120">
                        <a:solidFill>
                          <a:srgbClr val="FF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8" name="文本框 7"/>
          <p:cNvSpPr txBox="1"/>
          <p:nvPr/>
        </p:nvSpPr>
        <p:spPr>
          <a:xfrm>
            <a:off x="6450965" y="1447800"/>
            <a:ext cx="5741670" cy="4425950"/>
          </a:xfrm>
          <a:prstGeom prst="rect">
            <a:avLst/>
          </a:prstGeom>
          <a:noFill/>
        </p:spPr>
        <p:txBody>
          <a:bodyPr wrap="square" rtlCol="0">
            <a:noAutofit/>
          </a:bodyPr>
          <a:p>
            <a:pPr marL="285750" indent="-285750">
              <a:lnSpc>
                <a:spcPct val="180000"/>
              </a:lnSpc>
              <a:buFont typeface="Arial" panose="020B0604020202020204" pitchFamily="34" charset="0"/>
              <a:buChar char="•"/>
            </a:pP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通过参数调优和特征筛选，同类模型都得到了改善</a:t>
            </a: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b="1">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80000"/>
              </a:lnSpc>
              <a:buFont typeface="Arial" panose="020B0604020202020204" pitchFamily="34" charset="0"/>
              <a:buChar char="•"/>
            </a:pPr>
            <a:r>
              <a:rPr lang="en-US" altLang="zh-CN" b="1">
                <a:latin typeface="微软雅黑" panose="020B0503020204020204" pitchFamily="34" charset="-122"/>
                <a:ea typeface="微软雅黑" panose="020B0503020204020204" pitchFamily="34" charset="-122"/>
                <a:cs typeface="微软雅黑" panose="020B0503020204020204" pitchFamily="34" charset="-122"/>
              </a:rPr>
              <a:t>参数调优找到最适合</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b="1">
                <a:latin typeface="微软雅黑" panose="020B0503020204020204" pitchFamily="34" charset="-122"/>
                <a:ea typeface="微软雅黑" panose="020B0503020204020204" pitchFamily="34" charset="-122"/>
                <a:cs typeface="微软雅黑" panose="020B0503020204020204" pitchFamily="34" charset="-122"/>
              </a:rPr>
              <a:t>超参数</a:t>
            </a:r>
            <a:endParaRPr lang="en-US" altLang="zh-CN" b="1">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80000"/>
              </a:lnSpc>
              <a:buFont typeface="Arial" panose="020B0604020202020204" pitchFamily="34" charset="0"/>
              <a:buChar char="•"/>
            </a:pPr>
            <a:r>
              <a:rPr lang="en-US" altLang="zh-CN" b="1">
                <a:latin typeface="微软雅黑" panose="020B0503020204020204" pitchFamily="34" charset="-122"/>
                <a:ea typeface="微软雅黑" panose="020B0503020204020204" pitchFamily="34" charset="-122"/>
                <a:cs typeface="微软雅黑" panose="020B0503020204020204" pitchFamily="34" charset="-122"/>
              </a:rPr>
              <a:t>特征筛选有助于去除冗余和复杂信息</a:t>
            </a:r>
            <a:endParaRPr lang="en-US" altLang="zh-CN"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endParaRPr lang="en-US" altLang="zh-CN"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80000"/>
              </a:lnSpc>
              <a:buFont typeface="Arial" panose="020B0604020202020204" pitchFamily="34" charset="0"/>
              <a:buChar char="•"/>
            </a:pP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综合考虑各个模型表现的指标：</a:t>
            </a:r>
            <a:endPar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80000"/>
              </a:lnSpc>
              <a:buFont typeface="Arial" panose="020B0604020202020204" pitchFamily="34" charset="0"/>
              <a:buChar char="•"/>
            </a:pP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LightGBM和XGBoost表现最佳</a:t>
            </a:r>
            <a:endPar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80000"/>
              </a:lnSpc>
              <a:buFont typeface="Arial" panose="020B0604020202020204" pitchFamily="34" charset="0"/>
              <a:buChar char="•"/>
            </a:pPr>
            <a:r>
              <a:rPr lang="en-US" altLang="zh-CN" b="1">
                <a:latin typeface="微软雅黑" panose="020B0503020204020204" pitchFamily="34" charset="-122"/>
                <a:ea typeface="微软雅黑" panose="020B0503020204020204" pitchFamily="34" charset="-122"/>
                <a:cs typeface="微软雅黑" panose="020B0503020204020204" pitchFamily="34" charset="-122"/>
              </a:rPr>
              <a:t>其次是随机森林</a:t>
            </a:r>
            <a:endParaRPr lang="en-US" altLang="zh-CN" b="1">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80000"/>
              </a:lnSpc>
              <a:buFont typeface="Arial" panose="020B0604020202020204" pitchFamily="34" charset="0"/>
              <a:buChar char="•"/>
            </a:pPr>
            <a:r>
              <a:rPr lang="en-US" altLang="zh-CN" b="1">
                <a:latin typeface="微软雅黑" panose="020B0503020204020204" pitchFamily="34" charset="-122"/>
                <a:ea typeface="微软雅黑" panose="020B0503020204020204" pitchFamily="34" charset="-122"/>
                <a:cs typeface="微软雅黑" panose="020B0503020204020204" pitchFamily="34" charset="-122"/>
              </a:rPr>
              <a:t>线性回归和支持向量机的表现相对较差</a:t>
            </a:r>
            <a:endParaRPr lang="en-US" altLang="zh-CN"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2498725" y="5982335"/>
            <a:ext cx="2000250" cy="306705"/>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表5.16  模型效果比较</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31132"/>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t>设定未来</a:t>
            </a:r>
            <a:r>
              <a:t>场景预测</a:t>
            </a:r>
          </a:p>
        </p:txBody>
      </p:sp>
      <p:sp>
        <p:nvSpPr>
          <p:cNvPr id="3" name="灯片编号占位符 2"/>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2" name="文本框 1"/>
          <p:cNvSpPr txBox="1"/>
          <p:nvPr/>
        </p:nvSpPr>
        <p:spPr>
          <a:xfrm>
            <a:off x="466090" y="1242695"/>
            <a:ext cx="8814435" cy="368300"/>
          </a:xfrm>
          <a:prstGeom prst="rect">
            <a:avLst/>
          </a:prstGeom>
          <a:noFill/>
        </p:spPr>
        <p:txBody>
          <a:bodyPr wrap="square" rtlCol="0">
            <a:sp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rPr>
              <a:t>第一步</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建立如今的现状数据：以2022年原始指标的平均值，作为现状数据。</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表格 4"/>
          <p:cNvGraphicFramePr/>
          <p:nvPr>
            <p:custDataLst>
              <p:tags r:id="rId1"/>
            </p:custDataLst>
          </p:nvPr>
        </p:nvGraphicFramePr>
        <p:xfrm>
          <a:off x="1551305" y="1696085"/>
          <a:ext cx="8470900" cy="4234180"/>
        </p:xfrm>
        <a:graphic>
          <a:graphicData uri="http://schemas.openxmlformats.org/drawingml/2006/table">
            <a:tbl>
              <a:tblPr/>
              <a:tblGrid>
                <a:gridCol w="2753995"/>
                <a:gridCol w="3846195"/>
                <a:gridCol w="1870710"/>
              </a:tblGrid>
              <a:tr h="303530">
                <a:tc>
                  <a:txBody>
                    <a:bodyPr/>
                    <a:p>
                      <a:pPr indent="0" algn="ctr">
                        <a:lnSpc>
                          <a:spcPct val="120000"/>
                        </a:lnSpc>
                        <a:spcBef>
                          <a:spcPts val="0"/>
                        </a:spcBef>
                        <a:spcAft>
                          <a:spcPts val="0"/>
                        </a:spcAft>
                        <a:buNone/>
                      </a:pPr>
                      <a:r>
                        <a:rPr lang="en-US" sz="1400" b="1" spc="120">
                          <a:solidFill>
                            <a:srgbClr val="000000"/>
                          </a:solidFill>
                          <a:latin typeface="微软雅黑" panose="020B0503020204020204" pitchFamily="34" charset="-122"/>
                          <a:ea typeface="微软雅黑" panose="020B0503020204020204" pitchFamily="34" charset="-122"/>
                        </a:rPr>
                        <a:t>类型</a:t>
                      </a:r>
                      <a:endParaRPr lang="en-US" sz="1400" b="1"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1" spc="120">
                          <a:solidFill>
                            <a:srgbClr val="000000"/>
                          </a:solidFill>
                          <a:latin typeface="微软雅黑" panose="020B0503020204020204" pitchFamily="34" charset="-122"/>
                          <a:ea typeface="微软雅黑" panose="020B0503020204020204" pitchFamily="34" charset="-122"/>
                        </a:rPr>
                        <a:t>因子</a:t>
                      </a:r>
                      <a:endParaRPr lang="en-US" altLang="en-US" sz="1400" b="1"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1" spc="120">
                          <a:solidFill>
                            <a:srgbClr val="000000"/>
                          </a:solidFill>
                          <a:latin typeface="微软雅黑" panose="020B0503020204020204" pitchFamily="34" charset="-122"/>
                          <a:ea typeface="微软雅黑" panose="020B0503020204020204" pitchFamily="34" charset="-122"/>
                        </a:rPr>
                        <a:t>现状值</a:t>
                      </a:r>
                      <a:endParaRPr lang="en-US" altLang="en-US" sz="1400" b="1"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62255">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预测目标</a:t>
                      </a:r>
                      <a:endParaRPr 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SOM</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17.58981</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262255">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理化指标（1个）</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酸碱度（pH）</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8.322404</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1620">
                <a:tc rowSpan="6">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养分（6个）</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全磷（TP）</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0.814308</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2255">
                <a:tc vMerge="1">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有效磷（AP）</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20.40335</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1620">
                <a:tc vMerge="1">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速效钾（AK）</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158.532</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2255">
                <a:tc vMerge="1">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缓效钾（SK）</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778.7418</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2255">
                <a:tc vMerge="1">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碱解氮（Alk-N）</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64.44679</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1620">
                <a:tc vMerge="1">
                  <a:tcPr>
                    <a:lnB cap="flat">
                      <a:noFill/>
                    </a:lnB>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全氮（TN）</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0.930731</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2255">
                <a:tc rowSpan="3">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地形（3个）</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高程（Elevation）</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953.4038</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2255">
                <a:tc vMerge="1">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坡度（Slope）</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4.869538</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1620">
                <a:tc vMerge="1">
                  <a:tcPr>
                    <a:lnB cap="flat">
                      <a:noFill/>
                    </a:lnB>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坡向（Aspect）</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171.1872</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2255">
                <a:tc rowSpan="3">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气候（3个）</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年总降水量（Pre）</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483.6654</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2255">
                <a:tc vMerge="1">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年均温（Tmp）</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10.4234</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1620">
                <a:tc vMerge="1">
                  <a:tcPr>
                    <a:lnB cap="flat">
                      <a:noFill/>
                    </a:lnB>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年潜在蒸发量（PET）</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1136.456</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cap="flat">
                      <a:noFill/>
                    </a:lnB>
                    <a:lnTlToBr>
                      <a:noFill/>
                    </a:lnTlToBr>
                    <a:lnBlToTr>
                      <a:noFill/>
                    </a:lnBlToTr>
                    <a:noFill/>
                  </a:tcPr>
                </a:tc>
              </a:tr>
              <a:tr h="262255">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植被（1个）</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归一化植被指数（NDVI）</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2103.846</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177800" marR="177800" marT="6350" marB="635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4960620" y="6017895"/>
            <a:ext cx="1534795" cy="275590"/>
          </a:xfrm>
          <a:prstGeom prst="rect">
            <a:avLst/>
          </a:prstGeom>
          <a:noFill/>
        </p:spPr>
        <p:txBody>
          <a:bodyPr wrap="square" rtlCol="0">
            <a:spAutoFit/>
          </a:bodyPr>
          <a:p>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表5.17  指标现状</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7193"/>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t>设定未来</a:t>
            </a:r>
            <a:r>
              <a:t>场景预测</a:t>
            </a:r>
          </a:p>
        </p:txBody>
      </p:sp>
      <p:sp>
        <p:nvSpPr>
          <p:cNvPr id="3" name="灯片编号占位符 2"/>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6" name="文本框 5"/>
          <p:cNvSpPr txBox="1"/>
          <p:nvPr/>
        </p:nvSpPr>
        <p:spPr>
          <a:xfrm>
            <a:off x="403860" y="1338580"/>
            <a:ext cx="4064000" cy="368300"/>
          </a:xfrm>
          <a:prstGeom prst="rect">
            <a:avLst/>
          </a:prstGeom>
          <a:noFill/>
        </p:spPr>
        <p:txBody>
          <a:bodyPr wrap="square" rtlCol="0">
            <a:spAutoFit/>
          </a:bodyPr>
          <a:p>
            <a:pPr indent="0">
              <a:buFont typeface="Arial" panose="020B0604020202020204" pitchFamily="34" charset="0"/>
              <a:buNone/>
            </a:pPr>
            <a:r>
              <a:rPr lang="zh-CN" altLang="en-US" b="1">
                <a:latin typeface="微软雅黑" panose="020B0503020204020204" pitchFamily="34" charset="-122"/>
                <a:ea typeface="微软雅黑" panose="020B0503020204020204" pitchFamily="34" charset="-122"/>
                <a:cs typeface="微软雅黑" panose="020B0503020204020204" pitchFamily="34" charset="-122"/>
              </a:rPr>
              <a:t>第二步</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假设的未来</a:t>
            </a:r>
            <a:r>
              <a:rPr lang="en-US" altLang="zh-CN" b="1">
                <a:latin typeface="微软雅黑" panose="020B0503020204020204" pitchFamily="34" charset="-122"/>
                <a:ea typeface="微软雅黑" panose="020B0503020204020204" pitchFamily="34" charset="-122"/>
                <a:cs typeface="微软雅黑" panose="020B0503020204020204" pitchFamily="34" charset="-122"/>
              </a:rPr>
              <a:t>10</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年后情景</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403860" y="1774825"/>
            <a:ext cx="6078855" cy="4479925"/>
          </a:xfrm>
          <a:prstGeom prst="rect">
            <a:avLst/>
          </a:prstGeom>
          <a:noFill/>
        </p:spPr>
        <p:txBody>
          <a:bodyPr wrap="square" rtlCol="0">
            <a:noAutofit/>
          </a:bodyPr>
          <a:p>
            <a:pPr>
              <a:lnSpc>
                <a:spcPct val="170000"/>
              </a:lnSpc>
            </a:pP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 由数据趋势推测未来变动情况</a:t>
            </a:r>
            <a:endPar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70000"/>
              </a:lnSpc>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对于pH和养分指标：根据</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第三章</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数据计算增长率</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70000"/>
              </a:lnSpc>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地形数据：由常年不变性，假设不变</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70000"/>
              </a:lnSpc>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气候数据：查找文献得到变化率</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70000"/>
              </a:lnSpc>
              <a:buFont typeface="Arial" panose="020B0604020202020204" pitchFamily="34" charset="0"/>
              <a:buChar char="•"/>
            </a:pP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70000"/>
              </a:lnSpc>
              <a:buFont typeface="Arial" panose="020B0604020202020204" pitchFamily="34" charset="0"/>
              <a:buNone/>
            </a:pP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 考虑人为政策和耕作方式的改变：</a:t>
            </a:r>
            <a:endPar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70000"/>
              </a:lnSpc>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可持续发展背景下，重视植树造林、产业转型</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70000"/>
              </a:lnSpc>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预计NDVI增加，年均温增加趋势放缓，年总降水量减少趋势放缓，PET减少趋势放缓</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70000"/>
              </a:lnSpc>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对土壤肥力的重视和肥料投入使得土壤养分含量增加</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 name="表格 8"/>
          <p:cNvGraphicFramePr/>
          <p:nvPr>
            <p:custDataLst>
              <p:tags r:id="rId1"/>
            </p:custDataLst>
          </p:nvPr>
        </p:nvGraphicFramePr>
        <p:xfrm>
          <a:off x="6782435" y="1291590"/>
          <a:ext cx="4959985" cy="4806315"/>
        </p:xfrm>
        <a:graphic>
          <a:graphicData uri="http://schemas.openxmlformats.org/drawingml/2006/table">
            <a:tbl>
              <a:tblPr/>
              <a:tblGrid>
                <a:gridCol w="1505585"/>
                <a:gridCol w="2215515"/>
                <a:gridCol w="1238885"/>
              </a:tblGrid>
              <a:tr h="668655">
                <a:tc>
                  <a:txBody>
                    <a:bodyPr/>
                    <a:p>
                      <a:pPr indent="0" algn="ctr">
                        <a:lnSpc>
                          <a:spcPct val="120000"/>
                        </a:lnSpc>
                        <a:spcBef>
                          <a:spcPts val="0"/>
                        </a:spcBef>
                        <a:spcAft>
                          <a:spcPts val="0"/>
                        </a:spcAft>
                        <a:buNone/>
                      </a:pPr>
                      <a:r>
                        <a:rPr lang="en-US" sz="1400" b="1" spc="120">
                          <a:solidFill>
                            <a:srgbClr val="000000"/>
                          </a:solidFill>
                          <a:latin typeface="微软雅黑" panose="020B0503020204020204" pitchFamily="34" charset="-122"/>
                          <a:ea typeface="微软雅黑" panose="020B0503020204020204" pitchFamily="34" charset="-122"/>
                        </a:rPr>
                        <a:t>类型</a:t>
                      </a:r>
                      <a:endParaRPr lang="en-US" sz="14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1" spc="120">
                          <a:solidFill>
                            <a:srgbClr val="000000"/>
                          </a:solidFill>
                          <a:latin typeface="微软雅黑" panose="020B0503020204020204" pitchFamily="34" charset="-122"/>
                          <a:ea typeface="微软雅黑" panose="020B0503020204020204" pitchFamily="34" charset="-122"/>
                        </a:rPr>
                        <a:t>因子</a:t>
                      </a:r>
                      <a:endParaRPr lang="en-US" altLang="en-US" sz="1400" b="1"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1"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10年后相比现在变化</a:t>
                      </a:r>
                      <a:endParaRPr lang="en-US" altLang="en-US" sz="1400" b="1"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95910">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理化指标（1个）</a:t>
                      </a:r>
                      <a:endPar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酸碱度（</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pH）</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不变</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295275">
                <a:tc rowSpan="6">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养分（</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6个）</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全磷（</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TP）</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1.1125倍</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275">
                <a:tc vMerge="1">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有效磷（</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AP）</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1.19倍</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910">
                <a:tc vMerge="1">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速效钾（</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AK）</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1.15倍</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275">
                <a:tc vMerge="1">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缓效钾（</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SK）</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不变</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275">
                <a:tc vMerge="1">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碱解氮（</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Alk-N）</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不变</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910">
                <a:tc vMerge="1">
                  <a:tcPr>
                    <a:lnB cap="flat">
                      <a:noFill/>
                    </a:lnB>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全氮（</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TN）</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1.09倍</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910">
                <a:tc rowSpan="3">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地形（</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3个）</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高程（</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Elevation）</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不变</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275">
                <a:tc vMerge="1">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坡度（</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Slope）</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不变</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910">
                <a:tc vMerge="1">
                  <a:tcPr>
                    <a:lnB cap="flat">
                      <a:noFill/>
                    </a:lnB>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坡向（</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Aspect）</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不变</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275">
                <a:tc rowSpan="3">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气候（</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3个）</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年总降水量（</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Pre）</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-3.03mm</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275">
                <a:tc vMerge="1">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年均温（</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Tmp）</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+0.396℃</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910">
                <a:tc vMerge="1">
                  <a:tcPr>
                    <a:lnB cap="flat">
                      <a:noFill/>
                    </a:lnB>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年潜在蒸发量（</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PET）</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cap="flat">
                      <a:noFill/>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-0.3mm</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cap="flat">
                      <a:noFill/>
                    </a:lnB>
                    <a:lnTlToBr>
                      <a:noFill/>
                    </a:lnTlToBr>
                    <a:lnBlToTr>
                      <a:noFill/>
                    </a:lnBlToTr>
                    <a:noFill/>
                  </a:tcPr>
                </a:tc>
              </a:tr>
              <a:tr h="295275">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植被（</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1个）</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归一化植被指数（</a:t>
                      </a:r>
                      <a:r>
                        <a:rPr 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NDVI）</a:t>
                      </a:r>
                      <a:endParaRPr lang="en-US" altLang="en-US" sz="1200" b="0" spc="12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200" b="0" spc="120">
                          <a:solidFill>
                            <a:srgbClr val="000000"/>
                          </a:solidFill>
                          <a:latin typeface="微软雅黑" panose="020B0503020204020204" pitchFamily="34" charset="-122"/>
                          <a:ea typeface="微软雅黑" panose="020B0503020204020204" pitchFamily="34" charset="-122"/>
                        </a:rPr>
                        <a:t>0.106</a:t>
                      </a:r>
                      <a:endParaRPr lang="en-US" altLang="en-US" sz="1200" b="0" spc="120">
                        <a:solidFill>
                          <a:srgbClr val="000000"/>
                        </a:solidFill>
                        <a:latin typeface="微软雅黑" panose="020B0503020204020204" pitchFamily="34" charset="-122"/>
                        <a:ea typeface="微软雅黑" panose="020B0503020204020204" pitchFamily="34" charset="-122"/>
                      </a:endParaRPr>
                    </a:p>
                  </a:txBody>
                  <a:tcPr marL="25400" marR="25400" marT="6350" marB="635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0" name="文本框 9"/>
          <p:cNvSpPr txBox="1"/>
          <p:nvPr/>
        </p:nvSpPr>
        <p:spPr>
          <a:xfrm>
            <a:off x="8610600" y="6183630"/>
            <a:ext cx="4064000" cy="306705"/>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表5.18  变化情形</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右箭头 10"/>
          <p:cNvSpPr/>
          <p:nvPr/>
        </p:nvSpPr>
        <p:spPr>
          <a:xfrm>
            <a:off x="4670425" y="3429000"/>
            <a:ext cx="2112010" cy="6477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latin typeface="微软雅黑" panose="020B0503020204020204" pitchFamily="34" charset="-122"/>
                <a:ea typeface="微软雅黑" panose="020B0503020204020204" pitchFamily="34" charset="-122"/>
              </a:rPr>
              <a:t>综合考虑</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ransition advTm="38904"/>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t>设定未来</a:t>
            </a:r>
            <a:r>
              <a:t>场景预测</a:t>
            </a:r>
          </a:p>
        </p:txBody>
      </p:sp>
      <p:sp>
        <p:nvSpPr>
          <p:cNvPr id="3" name="灯片编号占位符 2"/>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2" name="文本框 1"/>
          <p:cNvSpPr txBox="1"/>
          <p:nvPr>
            <p:custDataLst>
              <p:tags r:id="rId1"/>
            </p:custDataLst>
          </p:nvPr>
        </p:nvSpPr>
        <p:spPr>
          <a:xfrm>
            <a:off x="403860" y="1338580"/>
            <a:ext cx="7679055" cy="368300"/>
          </a:xfrm>
          <a:prstGeom prst="rect">
            <a:avLst/>
          </a:prstGeom>
          <a:noFill/>
        </p:spPr>
        <p:txBody>
          <a:bodyPr wrap="square" rtlCol="0">
            <a:spAutoFit/>
          </a:bodyPr>
          <a:p>
            <a:pPr indent="0">
              <a:buFont typeface="Arial" panose="020B0604020202020204" pitchFamily="34" charset="0"/>
              <a:buNone/>
            </a:pPr>
            <a:r>
              <a:rPr lang="zh-CN" altLang="en-US" b="1">
                <a:latin typeface="微软雅黑" panose="020B0503020204020204" pitchFamily="34" charset="-122"/>
                <a:ea typeface="微软雅黑" panose="020B0503020204020204" pitchFamily="34" charset="-122"/>
                <a:cs typeface="微软雅黑" panose="020B0503020204020204" pitchFamily="34" charset="-122"/>
              </a:rPr>
              <a:t>第三步</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利用</a:t>
            </a:r>
            <a:r>
              <a:rPr lang="en-US" altLang="zh-CN" b="1">
                <a:latin typeface="微软雅黑" panose="020B0503020204020204" pitchFamily="34" charset="-122"/>
                <a:ea typeface="微软雅黑" panose="020B0503020204020204" pitchFamily="34" charset="-122"/>
                <a:cs typeface="微软雅黑" panose="020B0503020204020204" pitchFamily="34" charset="-122"/>
              </a:rPr>
              <a:t>XGBoost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b="1">
                <a:latin typeface="微软雅黑" panose="020B0503020204020204" pitchFamily="34" charset="-122"/>
                <a:ea typeface="微软雅黑" panose="020B0503020204020204" pitchFamily="34" charset="-122"/>
                <a:cs typeface="微软雅黑" panose="020B0503020204020204" pitchFamily="34" charset="-122"/>
              </a:rPr>
              <a:t>LightGBM</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模型预测该情境下的有机质含量</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表格 4"/>
          <p:cNvGraphicFramePr/>
          <p:nvPr>
            <p:custDataLst>
              <p:tags r:id="rId2"/>
            </p:custDataLst>
          </p:nvPr>
        </p:nvGraphicFramePr>
        <p:xfrm>
          <a:off x="1609090" y="2233295"/>
          <a:ext cx="8709025" cy="2391410"/>
        </p:xfrm>
        <a:graphic>
          <a:graphicData uri="http://schemas.openxmlformats.org/drawingml/2006/table">
            <a:tbl>
              <a:tblPr/>
              <a:tblGrid>
                <a:gridCol w="1697990"/>
                <a:gridCol w="3377565"/>
                <a:gridCol w="2193925"/>
                <a:gridCol w="1439545"/>
              </a:tblGrid>
              <a:tr h="1016000">
                <a:tc>
                  <a:txBody>
                    <a:bodyPr/>
                    <a:p>
                      <a:pPr indent="0" algn="ctr">
                        <a:lnSpc>
                          <a:spcPct val="120000"/>
                        </a:lnSpc>
                        <a:spcBef>
                          <a:spcPts val="0"/>
                        </a:spcBef>
                        <a:spcAft>
                          <a:spcPts val="0"/>
                        </a:spcAft>
                        <a:buNone/>
                      </a:pPr>
                      <a:r>
                        <a:rPr lang="en-US" sz="1600" b="1" spc="130">
                          <a:solidFill>
                            <a:srgbClr val="000000"/>
                          </a:solidFill>
                          <a:latin typeface="微软雅黑" panose="020B0503020204020204" pitchFamily="34" charset="-122"/>
                          <a:ea typeface="微软雅黑" panose="020B0503020204020204" pitchFamily="34" charset="-122"/>
                        </a:rPr>
                        <a:t>模型</a:t>
                      </a:r>
                      <a:endParaRPr lang="en-US" sz="1600" b="1"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30">
                          <a:solidFill>
                            <a:srgbClr val="000000"/>
                          </a:solidFill>
                          <a:latin typeface="微软雅黑" panose="020B0503020204020204" pitchFamily="34" charset="-122"/>
                          <a:ea typeface="微软雅黑" panose="020B0503020204020204" pitchFamily="34" charset="-122"/>
                        </a:rPr>
                        <a:t>十年后有机质含量预测结果</a:t>
                      </a:r>
                      <a:endParaRPr lang="en-US" sz="1600" b="1" spc="130">
                        <a:solidFill>
                          <a:srgbClr val="000000"/>
                        </a:solidFill>
                        <a:latin typeface="微软雅黑" panose="020B0503020204020204" pitchFamily="34" charset="-122"/>
                        <a:ea typeface="微软雅黑" panose="020B0503020204020204" pitchFamily="34" charset="-122"/>
                      </a:endParaRPr>
                    </a:p>
                    <a:p>
                      <a:pPr indent="0" algn="ctr">
                        <a:lnSpc>
                          <a:spcPct val="120000"/>
                        </a:lnSpc>
                        <a:spcBef>
                          <a:spcPts val="0"/>
                        </a:spcBef>
                        <a:spcAft>
                          <a:spcPts val="0"/>
                        </a:spcAft>
                        <a:buNone/>
                      </a:pPr>
                      <a:r>
                        <a:rPr lang="en-US" sz="1600" b="1" spc="130">
                          <a:solidFill>
                            <a:srgbClr val="000000"/>
                          </a:solidFill>
                          <a:latin typeface="微软雅黑" panose="020B0503020204020204" pitchFamily="34" charset="-122"/>
                          <a:ea typeface="微软雅黑" panose="020B0503020204020204" pitchFamily="34" charset="-122"/>
                        </a:rPr>
                        <a:t>g/kg</a:t>
                      </a:r>
                      <a:endParaRPr lang="en-US" sz="1600" b="1"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30">
                          <a:solidFill>
                            <a:srgbClr val="000000"/>
                          </a:solidFill>
                          <a:latin typeface="微软雅黑" panose="020B0503020204020204" pitchFamily="34" charset="-122"/>
                          <a:ea typeface="微软雅黑" panose="020B0503020204020204" pitchFamily="34" charset="-122"/>
                        </a:rPr>
                        <a:t>当下有机质含量</a:t>
                      </a:r>
                      <a:endParaRPr lang="en-US" sz="1600" b="1" spc="130">
                        <a:solidFill>
                          <a:srgbClr val="000000"/>
                        </a:solidFill>
                        <a:latin typeface="微软雅黑" panose="020B0503020204020204" pitchFamily="34" charset="-122"/>
                        <a:ea typeface="微软雅黑" panose="020B0503020204020204" pitchFamily="34" charset="-122"/>
                      </a:endParaRPr>
                    </a:p>
                    <a:p>
                      <a:pPr indent="0" algn="ctr">
                        <a:lnSpc>
                          <a:spcPct val="120000"/>
                        </a:lnSpc>
                        <a:spcBef>
                          <a:spcPts val="0"/>
                        </a:spcBef>
                        <a:spcAft>
                          <a:spcPts val="0"/>
                        </a:spcAft>
                        <a:buNone/>
                      </a:pPr>
                      <a:r>
                        <a:rPr lang="en-US" altLang="en-US" sz="1600" b="1" spc="130">
                          <a:solidFill>
                            <a:srgbClr val="000000"/>
                          </a:solidFill>
                          <a:latin typeface="微软雅黑" panose="020B0503020204020204" pitchFamily="34" charset="-122"/>
                          <a:ea typeface="微软雅黑" panose="020B0503020204020204" pitchFamily="34" charset="-122"/>
                        </a:rPr>
                        <a:t>g/kg</a:t>
                      </a:r>
                      <a:endParaRPr lang="en-US" altLang="en-US" sz="1600" b="1"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600" b="1" spc="130">
                          <a:solidFill>
                            <a:srgbClr val="000000"/>
                          </a:solidFill>
                          <a:latin typeface="微软雅黑" panose="020B0503020204020204" pitchFamily="34" charset="-122"/>
                          <a:ea typeface="微软雅黑" panose="020B0503020204020204" pitchFamily="34" charset="-122"/>
                        </a:rPr>
                        <a:t>增长率</a:t>
                      </a:r>
                      <a:endParaRPr lang="en-US" altLang="en-US" sz="1600" b="1"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87705">
                <a:tc>
                  <a:txBody>
                    <a:bodyPr/>
                    <a:p>
                      <a:pPr indent="0" algn="ctr">
                        <a:lnSpc>
                          <a:spcPct val="120000"/>
                        </a:lnSpc>
                        <a:spcBef>
                          <a:spcPts val="0"/>
                        </a:spcBef>
                        <a:spcAft>
                          <a:spcPts val="0"/>
                        </a:spcAft>
                        <a:buNone/>
                      </a:pPr>
                      <a:r>
                        <a:rPr lang="en-US" sz="1400" b="0" spc="130">
                          <a:solidFill>
                            <a:srgbClr val="000000"/>
                          </a:solidFill>
                          <a:latin typeface="微软雅黑" panose="020B0503020204020204" pitchFamily="34" charset="-122"/>
                          <a:ea typeface="微软雅黑" panose="020B0503020204020204" pitchFamily="34" charset="-122"/>
                        </a:rPr>
                        <a:t>XGBoost</a:t>
                      </a:r>
                      <a:endParaRPr lang="en-US" sz="1400" b="0"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30">
                          <a:solidFill>
                            <a:srgbClr val="000000"/>
                          </a:solidFill>
                          <a:latin typeface="微软雅黑" panose="020B0503020204020204" pitchFamily="34" charset="-122"/>
                          <a:ea typeface="微软雅黑" panose="020B0503020204020204" pitchFamily="34" charset="-122"/>
                        </a:rPr>
                        <a:t>20.004787</a:t>
                      </a:r>
                      <a:endParaRPr lang="en-US" altLang="en-US" sz="1400" b="0"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30">
                          <a:solidFill>
                            <a:srgbClr val="000000"/>
                          </a:solidFill>
                          <a:latin typeface="微软雅黑" panose="020B0503020204020204" pitchFamily="34" charset="-122"/>
                          <a:ea typeface="微软雅黑" panose="020B0503020204020204" pitchFamily="34" charset="-122"/>
                        </a:rPr>
                        <a:t>17.58981</a:t>
                      </a:r>
                      <a:endParaRPr lang="en-US" altLang="en-US" sz="1400" b="0"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lnSpc>
                          <a:spcPct val="120000"/>
                        </a:lnSpc>
                        <a:spcBef>
                          <a:spcPts val="0"/>
                        </a:spcBef>
                        <a:spcAft>
                          <a:spcPts val="0"/>
                        </a:spcAft>
                        <a:buNone/>
                      </a:pPr>
                      <a:r>
                        <a:rPr lang="en-US" sz="1400" b="0" spc="130">
                          <a:solidFill>
                            <a:srgbClr val="000000"/>
                          </a:solidFill>
                          <a:latin typeface="微软雅黑" panose="020B0503020204020204" pitchFamily="34" charset="-122"/>
                          <a:ea typeface="微软雅黑" panose="020B0503020204020204" pitchFamily="34" charset="-122"/>
                        </a:rPr>
                        <a:t>13.73%</a:t>
                      </a:r>
                      <a:endParaRPr lang="en-US" altLang="en-US" sz="1400" b="0"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687705">
                <a:tc>
                  <a:txBody>
                    <a:bodyPr/>
                    <a:p>
                      <a:pPr indent="0" algn="ctr">
                        <a:lnSpc>
                          <a:spcPct val="120000"/>
                        </a:lnSpc>
                        <a:spcBef>
                          <a:spcPts val="0"/>
                        </a:spcBef>
                        <a:spcAft>
                          <a:spcPts val="0"/>
                        </a:spcAft>
                        <a:buNone/>
                      </a:pPr>
                      <a:r>
                        <a:rPr lang="en-US" sz="1400" b="0" spc="130">
                          <a:solidFill>
                            <a:srgbClr val="000000"/>
                          </a:solidFill>
                          <a:latin typeface="微软雅黑" panose="020B0503020204020204" pitchFamily="34" charset="-122"/>
                          <a:ea typeface="微软雅黑" panose="020B0503020204020204" pitchFamily="34" charset="-122"/>
                        </a:rPr>
                        <a:t>LightGBM</a:t>
                      </a:r>
                      <a:endParaRPr lang="en-US" altLang="en-US" sz="1400" b="0"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30">
                          <a:solidFill>
                            <a:srgbClr val="000000"/>
                          </a:solidFill>
                          <a:latin typeface="微软雅黑" panose="020B0503020204020204" pitchFamily="34" charset="-122"/>
                          <a:ea typeface="微软雅黑" panose="020B0503020204020204" pitchFamily="34" charset="-122"/>
                        </a:rPr>
                        <a:t>19.60664391</a:t>
                      </a:r>
                      <a:endParaRPr lang="en-US" altLang="en-US" sz="1400" b="0"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30">
                          <a:solidFill>
                            <a:srgbClr val="000000"/>
                          </a:solidFill>
                          <a:latin typeface="微软雅黑" panose="020B0503020204020204" pitchFamily="34" charset="-122"/>
                          <a:ea typeface="微软雅黑" panose="020B0503020204020204" pitchFamily="34" charset="-122"/>
                        </a:rPr>
                        <a:t>17.58981</a:t>
                      </a:r>
                      <a:endParaRPr lang="en-US" altLang="en-US" sz="1400" b="0"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en-US" sz="1400" b="0" spc="130">
                          <a:solidFill>
                            <a:srgbClr val="000000"/>
                          </a:solidFill>
                          <a:latin typeface="微软雅黑" panose="020B0503020204020204" pitchFamily="34" charset="-122"/>
                          <a:ea typeface="微软雅黑" panose="020B0503020204020204" pitchFamily="34" charset="-122"/>
                        </a:rPr>
                        <a:t>11.47%</a:t>
                      </a:r>
                      <a:endParaRPr lang="en-US" altLang="en-US" sz="1400" b="0" spc="130">
                        <a:solidFill>
                          <a:srgbClr val="000000"/>
                        </a:solidFill>
                        <a:latin typeface="微软雅黑" panose="020B0503020204020204" pitchFamily="34" charset="-122"/>
                        <a:ea typeface="微软雅黑" panose="020B0503020204020204" pitchFamily="34" charset="-122"/>
                      </a:endParaRPr>
                    </a:p>
                  </a:txBody>
                  <a:tcPr marL="317500" marR="317500" marT="215900" marB="21590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643255" y="4838700"/>
            <a:ext cx="10905490" cy="1420495"/>
          </a:xfrm>
          <a:prstGeom prst="rect">
            <a:avLst/>
          </a:prstGeom>
          <a:noFill/>
        </p:spPr>
        <p:txBody>
          <a:bodyPr wrap="square" rtlCol="0">
            <a:spAutoFit/>
          </a:bodyPr>
          <a:p>
            <a:pPr marL="285750" indent="-285750">
              <a:lnSpc>
                <a:spcPct val="18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使用训练好的XGBoost模型预测此假定情景下10年后的有机质含量，得到预测结果为20.004787g/kg</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80000"/>
              </a:lnSpc>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同理，使用训练好的LightGBM模型对该情形进行预测，结果为19.60664391g/kg</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80000"/>
              </a:lnSpc>
              <a:buFont typeface="Arial" panose="020B0604020202020204" pitchFamily="34" charset="0"/>
              <a:buChar char="•"/>
            </a:pP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二者的相对误差仅为2.01%，二者预测的结果的相近也印证了预测结果的可靠性。</a:t>
            </a:r>
            <a:endPar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4064000" y="1864995"/>
            <a:ext cx="4064000" cy="275590"/>
          </a:xfrm>
          <a:prstGeom prst="rect">
            <a:avLst/>
          </a:prstGeom>
          <a:noFill/>
        </p:spPr>
        <p:txBody>
          <a:bodyPr wrap="square" rtlCol="0">
            <a:spAutoFit/>
          </a:bodyPr>
          <a:p>
            <a:pPr algn="ct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表5.19  XGBoost与LightGBM模型预测结果</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1380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sz="3200" dirty="0"/>
              <a:t>研究背景</a:t>
            </a:r>
            <a:endParaRPr sz="3200" dirty="0"/>
          </a:p>
        </p:txBody>
      </p:sp>
      <p:sp>
        <p:nvSpPr>
          <p:cNvPr id="5" name="灯片编号占位符 4"/>
          <p:cNvSpPr>
            <a:spLocks noGrp="1"/>
          </p:cNvSpPr>
          <p:nvPr>
            <p:ph type="sldNum" sz="quarter" idx="12"/>
          </p:nvPr>
        </p:nvSpPr>
        <p:spPr>
          <a:xfrm>
            <a:off x="8610600" y="635635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pic>
        <p:nvPicPr>
          <p:cNvPr id="15" name="图片 15" descr="图1"/>
          <p:cNvPicPr/>
          <p:nvPr>
            <p:custDataLst>
              <p:tags r:id="rId1"/>
            </p:custDataLst>
          </p:nvPr>
        </p:nvPicPr>
        <p:blipFill>
          <a:blip r:embed="rId2"/>
          <a:srcRect l="1199" t="1750" r="726" b="1987"/>
          <a:stretch>
            <a:fillRect/>
          </a:stretch>
        </p:blipFill>
        <p:spPr>
          <a:xfrm>
            <a:off x="0" y="1584960"/>
            <a:ext cx="5509895" cy="2854325"/>
          </a:xfrm>
          <a:prstGeom prst="rect">
            <a:avLst/>
          </a:prstGeom>
        </p:spPr>
      </p:pic>
      <p:sp>
        <p:nvSpPr>
          <p:cNvPr id="2" name="文本框 1"/>
          <p:cNvSpPr txBox="1"/>
          <p:nvPr>
            <p:custDataLst>
              <p:tags r:id="rId3"/>
            </p:custDataLst>
          </p:nvPr>
        </p:nvSpPr>
        <p:spPr>
          <a:xfrm>
            <a:off x="300355" y="4868545"/>
            <a:ext cx="5429250" cy="1362710"/>
          </a:xfrm>
          <a:prstGeom prst="roundRect">
            <a:avLst/>
          </a:prstGeom>
          <a:solidFill>
            <a:schemeClr val="accent3">
              <a:lumMod val="50000"/>
            </a:schemeClr>
          </a:solidFill>
          <a:ln w="9525">
            <a:noFill/>
          </a:ln>
        </p:spPr>
        <p:txBody>
          <a:bodyPr wrap="square">
            <a:noAutofit/>
          </a:bodyPr>
          <a:p>
            <a:pPr indent="0" algn="ctr" fontAlgn="auto">
              <a:lnSpc>
                <a:spcPct val="140000"/>
              </a:lnSpc>
            </a:pPr>
            <a:r>
              <a:rPr lang="zh-CN">
                <a:solidFill>
                  <a:schemeClr val="bg1"/>
                </a:solidFill>
                <a:latin typeface="华文中宋" panose="02010600040101010101" charset="-122"/>
                <a:ea typeface="华文中宋" panose="02010600040101010101" charset="-122"/>
              </a:rPr>
              <a:t>碳中和涉及各行各业</a:t>
            </a:r>
            <a:endParaRPr lang="zh-CN">
              <a:solidFill>
                <a:schemeClr val="bg1"/>
              </a:solidFill>
              <a:latin typeface="华文中宋" panose="02010600040101010101" charset="-122"/>
              <a:ea typeface="华文中宋" panose="02010600040101010101" charset="-122"/>
            </a:endParaRPr>
          </a:p>
          <a:p>
            <a:pPr indent="0" algn="ctr" fontAlgn="auto">
              <a:lnSpc>
                <a:spcPct val="140000"/>
              </a:lnSpc>
            </a:pPr>
            <a:r>
              <a:rPr lang="zh-CN" b="1">
                <a:solidFill>
                  <a:schemeClr val="bg1"/>
                </a:solidFill>
                <a:latin typeface="华文中宋" panose="02010600040101010101" charset="-122"/>
                <a:ea typeface="华文中宋" panose="02010600040101010101" charset="-122"/>
              </a:rPr>
              <a:t>负排放和碳汇的应用</a:t>
            </a:r>
            <a:r>
              <a:rPr lang="zh-CN" b="0">
                <a:solidFill>
                  <a:schemeClr val="bg1"/>
                </a:solidFill>
                <a:latin typeface="华文中宋" panose="02010600040101010101" charset="-122"/>
                <a:ea typeface="华文中宋" panose="02010600040101010101" charset="-122"/>
              </a:rPr>
              <a:t>为能源系统提供灵活性</a:t>
            </a:r>
            <a:endParaRPr lang="zh-CN" b="0">
              <a:solidFill>
                <a:schemeClr val="bg1"/>
              </a:solidFill>
              <a:latin typeface="华文中宋" panose="02010600040101010101" charset="-122"/>
              <a:ea typeface="华文中宋" panose="02010600040101010101" charset="-122"/>
            </a:endParaRPr>
          </a:p>
          <a:p>
            <a:pPr indent="0" algn="ctr" fontAlgn="auto">
              <a:lnSpc>
                <a:spcPct val="140000"/>
              </a:lnSpc>
            </a:pPr>
            <a:r>
              <a:rPr lang="zh-CN" b="0">
                <a:solidFill>
                  <a:schemeClr val="bg1"/>
                </a:solidFill>
                <a:latin typeface="华文中宋" panose="02010600040101010101" charset="-122"/>
                <a:ea typeface="华文中宋" panose="02010600040101010101" charset="-122"/>
              </a:rPr>
              <a:t>兼顾经济与减排</a:t>
            </a:r>
            <a:r>
              <a:rPr lang="en-US" altLang="zh-CN" b="0">
                <a:solidFill>
                  <a:schemeClr val="bg1"/>
                </a:solidFill>
                <a:latin typeface="华文中宋" panose="02010600040101010101" charset="-122"/>
                <a:ea typeface="华文中宋" panose="02010600040101010101" charset="-122"/>
              </a:rPr>
              <a:t> </a:t>
            </a:r>
            <a:r>
              <a:rPr lang="zh-CN" b="0">
                <a:solidFill>
                  <a:schemeClr val="bg1"/>
                </a:solidFill>
                <a:latin typeface="华文中宋" panose="02010600040101010101" charset="-122"/>
                <a:ea typeface="华文中宋" panose="02010600040101010101" charset="-122"/>
              </a:rPr>
              <a:t>最终达成碳中和目标</a:t>
            </a:r>
            <a:r>
              <a:rPr lang="en-US" altLang="zh-CN" b="0" baseline="30000">
                <a:solidFill>
                  <a:schemeClr val="bg1"/>
                </a:solidFill>
                <a:latin typeface="华文中宋" panose="02010600040101010101" charset="-122"/>
                <a:ea typeface="华文中宋" panose="02010600040101010101" charset="-122"/>
              </a:rPr>
              <a:t>3</a:t>
            </a:r>
            <a:endParaRPr lang="en-US" altLang="zh-CN" b="0" baseline="30000">
              <a:solidFill>
                <a:schemeClr val="bg1"/>
              </a:solidFill>
              <a:latin typeface="华文中宋" panose="02010600040101010101" charset="-122"/>
              <a:ea typeface="华文中宋" panose="02010600040101010101" charset="-122"/>
            </a:endParaRPr>
          </a:p>
        </p:txBody>
      </p:sp>
      <p:grpSp>
        <p:nvGrpSpPr>
          <p:cNvPr id="4" name="组合 3"/>
          <p:cNvGrpSpPr/>
          <p:nvPr/>
        </p:nvGrpSpPr>
        <p:grpSpPr>
          <a:xfrm>
            <a:off x="5844540" y="91440"/>
            <a:ext cx="6427470" cy="4025265"/>
            <a:chOff x="328" y="2454"/>
            <a:chExt cx="10122" cy="6339"/>
          </a:xfrm>
        </p:grpSpPr>
        <p:pic>
          <p:nvPicPr>
            <p:cNvPr id="76" name="图片 1"/>
            <p:cNvPicPr/>
            <p:nvPr>
              <p:custDataLst>
                <p:tags r:id="rId4"/>
              </p:custDataLst>
            </p:nvPr>
          </p:nvPicPr>
          <p:blipFill>
            <a:blip r:embed="rId5"/>
            <a:srcRect l="1745" t="5337" r="2710" b="11590"/>
            <a:stretch>
              <a:fillRect/>
            </a:stretch>
          </p:blipFill>
          <p:spPr>
            <a:xfrm>
              <a:off x="328" y="2454"/>
              <a:ext cx="9821" cy="3197"/>
            </a:xfrm>
            <a:prstGeom prst="rect">
              <a:avLst/>
            </a:prstGeom>
            <a:noFill/>
            <a:ln>
              <a:noFill/>
            </a:ln>
          </p:spPr>
        </p:pic>
        <p:sp>
          <p:nvSpPr>
            <p:cNvPr id="3" name="文本框 2"/>
            <p:cNvSpPr txBox="1"/>
            <p:nvPr>
              <p:custDataLst>
                <p:tags r:id="rId6"/>
              </p:custDataLst>
            </p:nvPr>
          </p:nvSpPr>
          <p:spPr>
            <a:xfrm>
              <a:off x="350" y="7413"/>
              <a:ext cx="10101" cy="1380"/>
            </a:xfrm>
            <a:prstGeom prst="rect">
              <a:avLst/>
            </a:prstGeom>
            <a:noFill/>
            <a:extLst>
              <a:ext uri="{909E8E84-426E-40DD-AFC4-6F175D3DCCD1}">
                <a14:hiddenFill xmlns:a14="http://schemas.microsoft.com/office/drawing/2010/main">
                  <a:solidFill>
                    <a:schemeClr val="accent4">
                      <a:lumMod val="20000"/>
                      <a:lumOff val="80000"/>
                    </a:schemeClr>
                  </a:solidFill>
                </a14:hiddenFill>
              </a:ext>
            </a:extLst>
          </p:spPr>
          <p:txBody>
            <a:bodyPr wrap="square" rtlCol="0" anchor="t">
              <a:noAutofit/>
            </a:bodyPr>
            <a:p>
              <a:pPr marL="342900" indent="-342900" fontAlgn="auto">
                <a:lnSpc>
                  <a:spcPct val="150000"/>
                </a:lnSpc>
                <a:buFont typeface="Arial" panose="020B0604020202020204" pitchFamily="34" charset="0"/>
                <a:buChar char="•"/>
              </a:pPr>
              <a:r>
                <a:rPr lang="zh-CN">
                  <a:solidFill>
                    <a:srgbClr val="000000"/>
                  </a:solidFill>
                  <a:latin typeface="华文中宋" panose="02010600040101010101" charset="-122"/>
                  <a:ea typeface="华文中宋" panose="02010600040101010101" charset="-122"/>
                  <a:cs typeface="华文中宋" panose="02010600040101010101" charset="-122"/>
                  <a:sym typeface="+mn-ea"/>
                </a:rPr>
                <a:t>土壤有机碳</a:t>
              </a:r>
              <a:r>
                <a:rPr lang="en-US" altLang="zh-CN">
                  <a:solidFill>
                    <a:srgbClr val="000000"/>
                  </a:solidFill>
                  <a:latin typeface="华文中宋" panose="02010600040101010101" charset="-122"/>
                  <a:ea typeface="华文中宋" panose="02010600040101010101" charset="-122"/>
                  <a:cs typeface="华文中宋" panose="02010600040101010101" charset="-122"/>
                  <a:sym typeface="+mn-ea"/>
                </a:rPr>
                <a:t>(SOC)</a:t>
              </a:r>
              <a:r>
                <a:rPr lang="zh-CN">
                  <a:solidFill>
                    <a:srgbClr val="000000"/>
                  </a:solidFill>
                  <a:latin typeface="华文中宋" panose="02010600040101010101" charset="-122"/>
                  <a:ea typeface="华文中宋" panose="02010600040101010101" charset="-122"/>
                  <a:cs typeface="华文中宋" panose="02010600040101010101" charset="-122"/>
                  <a:sym typeface="+mn-ea"/>
                </a:rPr>
                <a:t>存在于土壤有机质</a:t>
              </a:r>
              <a:r>
                <a:rPr lang="en-US" altLang="zh-CN">
                  <a:solidFill>
                    <a:srgbClr val="000000"/>
                  </a:solidFill>
                  <a:latin typeface="华文中宋" panose="02010600040101010101" charset="-122"/>
                  <a:ea typeface="华文中宋" panose="02010600040101010101" charset="-122"/>
                  <a:cs typeface="华文中宋" panose="02010600040101010101" charset="-122"/>
                  <a:sym typeface="+mn-ea"/>
                </a:rPr>
                <a:t>(SOM)</a:t>
              </a:r>
              <a:r>
                <a:rPr lang="zh-CN">
                  <a:solidFill>
                    <a:srgbClr val="000000"/>
                  </a:solidFill>
                  <a:latin typeface="华文中宋" panose="02010600040101010101" charset="-122"/>
                  <a:ea typeface="华文中宋" panose="02010600040101010101" charset="-122"/>
                  <a:cs typeface="华文中宋" panose="02010600040101010101" charset="-122"/>
                  <a:sym typeface="+mn-ea"/>
                </a:rPr>
                <a:t>中</a:t>
              </a:r>
              <a:r>
                <a:rPr lang="en-US" altLang="zh-CN">
                  <a:solidFill>
                    <a:srgbClr val="000000"/>
                  </a:solidFill>
                  <a:latin typeface="华文中宋" panose="02010600040101010101" charset="-122"/>
                  <a:ea typeface="华文中宋" panose="02010600040101010101" charset="-122"/>
                  <a:cs typeface="华文中宋" panose="02010600040101010101" charset="-122"/>
                  <a:sym typeface="+mn-ea"/>
                </a:rPr>
                <a:t> </a:t>
              </a:r>
              <a:r>
                <a:rPr lang="zh-CN">
                  <a:solidFill>
                    <a:srgbClr val="000000"/>
                  </a:solidFill>
                  <a:latin typeface="华文中宋" panose="02010600040101010101" charset="-122"/>
                  <a:ea typeface="华文中宋" panose="02010600040101010101" charset="-122"/>
                  <a:cs typeface="华文中宋" panose="02010600040101010101" charset="-122"/>
                  <a:sym typeface="+mn-ea"/>
                </a:rPr>
                <a:t>占约58</a:t>
              </a:r>
              <a:r>
                <a:rPr lang="en-US" altLang="zh-CN">
                  <a:solidFill>
                    <a:srgbClr val="000000"/>
                  </a:solidFill>
                  <a:latin typeface="华文中宋" panose="02010600040101010101" charset="-122"/>
                  <a:ea typeface="华文中宋" panose="02010600040101010101" charset="-122"/>
                  <a:cs typeface="华文中宋" panose="02010600040101010101" charset="-122"/>
                  <a:sym typeface="+mn-ea"/>
                </a:rPr>
                <a:t>%</a:t>
              </a:r>
              <a:endParaRPr lang="en-US" altLang="zh-CN" b="0">
                <a:solidFill>
                  <a:srgbClr val="000000"/>
                </a:solidFill>
                <a:latin typeface="华文中宋" panose="02010600040101010101" charset="-122"/>
                <a:ea typeface="华文中宋" panose="02010600040101010101" charset="-122"/>
                <a:cs typeface="华文中宋" panose="02010600040101010101" charset="-122"/>
              </a:endParaRPr>
            </a:p>
            <a:p>
              <a:pPr marL="342900" indent="-342900" fontAlgn="auto">
                <a:lnSpc>
                  <a:spcPct val="150000"/>
                </a:lnSpc>
                <a:buFont typeface="Arial" panose="020B0604020202020204" pitchFamily="34" charset="0"/>
                <a:buChar char="•"/>
              </a:pPr>
              <a:r>
                <a:rPr lang="zh-CN">
                  <a:solidFill>
                    <a:srgbClr val="000000"/>
                  </a:solidFill>
                  <a:latin typeface="华文中宋" panose="02010600040101010101" charset="-122"/>
                  <a:ea typeface="华文中宋" panose="02010600040101010101" charset="-122"/>
                  <a:cs typeface="华文中宋" panose="02010600040101010101" charset="-122"/>
                  <a:sym typeface="+mn-ea"/>
                </a:rPr>
                <a:t>SOM中含有的有机碳比全球植被和大气中的总和还要多</a:t>
              </a:r>
              <a:endParaRPr lang="en-US" altLang="zh-CN" baseline="30000">
                <a:solidFill>
                  <a:srgbClr val="000000"/>
                </a:solidFill>
                <a:latin typeface="华文中宋" panose="02010600040101010101" charset="-122"/>
                <a:ea typeface="华文中宋" panose="02010600040101010101" charset="-122"/>
                <a:cs typeface="华文中宋" panose="02010600040101010101" charset="-122"/>
                <a:sym typeface="+mn-ea"/>
              </a:endParaRPr>
            </a:p>
          </p:txBody>
        </p:sp>
        <p:sp>
          <p:nvSpPr>
            <p:cNvPr id="14" name="文本框 13"/>
            <p:cNvSpPr txBox="1"/>
            <p:nvPr>
              <p:custDataLst>
                <p:tags r:id="rId7"/>
              </p:custDataLst>
            </p:nvPr>
          </p:nvSpPr>
          <p:spPr>
            <a:xfrm>
              <a:off x="350" y="6192"/>
              <a:ext cx="10101" cy="1343"/>
            </a:xfrm>
            <a:prstGeom prst="rect">
              <a:avLst/>
            </a:prstGeom>
            <a:noFill/>
            <a:extLst>
              <a:ext uri="{909E8E84-426E-40DD-AFC4-6F175D3DCCD1}">
                <a14:hiddenFill xmlns:a14="http://schemas.microsoft.com/office/drawing/2010/main">
                  <a:solidFill>
                    <a:schemeClr val="accent4">
                      <a:lumMod val="20000"/>
                      <a:lumOff val="80000"/>
                    </a:schemeClr>
                  </a:solidFill>
                </a14:hiddenFill>
              </a:ext>
            </a:extLst>
          </p:spPr>
          <p:txBody>
            <a:bodyPr wrap="square" rtlCol="0" anchor="t">
              <a:noAutofit/>
            </a:bodyPr>
            <a:p>
              <a:pPr marL="342900" indent="-342900" fontAlgn="auto">
                <a:lnSpc>
                  <a:spcPct val="150000"/>
                </a:lnSpc>
                <a:buFont typeface="Arial" panose="020B0604020202020204" pitchFamily="34" charset="0"/>
                <a:buChar char="•"/>
              </a:pPr>
              <a:r>
                <a:rPr lang="zh-CN">
                  <a:solidFill>
                    <a:srgbClr val="000000"/>
                  </a:solidFill>
                  <a:latin typeface="华文中宋" panose="02010600040101010101" charset="-122"/>
                  <a:ea typeface="华文中宋" panose="02010600040101010101" charset="-122"/>
                  <a:cs typeface="华文中宋" panose="02010600040101010101" charset="-122"/>
                  <a:sym typeface="+mn-ea"/>
                </a:rPr>
                <a:t>土壤碳汇包含土壤有机碳汇和土壤无机碳汇</a:t>
              </a:r>
              <a:endParaRPr lang="zh-CN">
                <a:solidFill>
                  <a:srgbClr val="000000"/>
                </a:solidFill>
                <a:latin typeface="华文中宋" panose="02010600040101010101" charset="-122"/>
                <a:ea typeface="华文中宋" panose="02010600040101010101" charset="-122"/>
                <a:cs typeface="华文中宋" panose="02010600040101010101" charset="-122"/>
                <a:sym typeface="+mn-ea"/>
              </a:endParaRPr>
            </a:p>
            <a:p>
              <a:pPr marL="342900" indent="-342900" fontAlgn="auto">
                <a:lnSpc>
                  <a:spcPct val="150000"/>
                </a:lnSpc>
                <a:buFont typeface="Arial" panose="020B0604020202020204" pitchFamily="34" charset="0"/>
                <a:buChar char="•"/>
              </a:pPr>
              <a:r>
                <a:rPr lang="zh-CN">
                  <a:solidFill>
                    <a:srgbClr val="000000"/>
                  </a:solidFill>
                  <a:latin typeface="华文中宋" panose="02010600040101010101" charset="-122"/>
                  <a:ea typeface="华文中宋" panose="02010600040101010101" charset="-122"/>
                  <a:cs typeface="华文中宋" panose="02010600040101010101" charset="-122"/>
                  <a:sym typeface="+mn-ea"/>
                </a:rPr>
                <a:t>有机碳汇为无机碳汇的近2倍</a:t>
              </a:r>
              <a:endParaRPr lang="zh-CN" altLang="zh-CN">
                <a:solidFill>
                  <a:srgbClr val="000000"/>
                </a:solidFill>
                <a:latin typeface="华文中宋" panose="02010600040101010101" charset="-122"/>
                <a:ea typeface="华文中宋" panose="02010600040101010101" charset="-122"/>
                <a:cs typeface="华文中宋" panose="02010600040101010101" charset="-122"/>
                <a:sym typeface="+mn-ea"/>
              </a:endParaRPr>
            </a:p>
          </p:txBody>
        </p:sp>
        <p:sp>
          <p:nvSpPr>
            <p:cNvPr id="20" name="文本框 19"/>
            <p:cNvSpPr txBox="1"/>
            <p:nvPr>
              <p:custDataLst>
                <p:tags r:id="rId8"/>
              </p:custDataLst>
            </p:nvPr>
          </p:nvSpPr>
          <p:spPr>
            <a:xfrm>
              <a:off x="484" y="5506"/>
              <a:ext cx="9547" cy="419"/>
            </a:xfrm>
            <a:prstGeom prst="rect">
              <a:avLst/>
            </a:prstGeom>
            <a:solidFill>
              <a:srgbClr val="660874"/>
            </a:solidFill>
          </p:spPr>
          <p:txBody>
            <a:bodyPr wrap="square" rtlCol="0">
              <a:noAutofit/>
            </a:bodyPr>
            <a:p>
              <a:pPr algn="ctr" defTabSz="1216025">
                <a:lnSpc>
                  <a:spcPct val="100000"/>
                </a:lnSpc>
                <a:spcBef>
                  <a:spcPct val="20000"/>
                </a:spcBef>
              </a:pPr>
              <a:r>
                <a:rPr lang="zh-CN" altLang="en-US" sz="1400" b="1" dirty="0">
                  <a:solidFill>
                    <a:schemeClr val="bg1"/>
                  </a:solidFill>
                  <a:latin typeface="微软雅黑" panose="020B0503020204020204" pitchFamily="34" charset="-122"/>
                  <a:ea typeface="微软雅黑" panose="020B0503020204020204" pitchFamily="34" charset="-122"/>
                  <a:cs typeface="Times New Roman" panose="02020603050405020304" charset="0"/>
                </a:rPr>
                <a:t>碳汇：全球五大碳汇互相连接，碳在其间循环</a:t>
              </a:r>
              <a:endParaRPr lang="zh-CN" altLang="en-US" sz="1400" b="1"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a:p>
              <a:pPr algn="ctr" defTabSz="1216025">
                <a:lnSpc>
                  <a:spcPct val="100000"/>
                </a:lnSpc>
                <a:spcBef>
                  <a:spcPct val="20000"/>
                </a:spcBef>
              </a:pPr>
              <a:endParaRPr lang="zh-CN" altLang="en-US" sz="1400" b="1" baseline="30000"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p:txBody>
        </p:sp>
      </p:grpSp>
      <p:sp>
        <p:nvSpPr>
          <p:cNvPr id="7" name="文本框 6"/>
          <p:cNvSpPr txBox="1"/>
          <p:nvPr>
            <p:custDataLst>
              <p:tags r:id="rId9"/>
            </p:custDataLst>
          </p:nvPr>
        </p:nvSpPr>
        <p:spPr>
          <a:xfrm>
            <a:off x="6236335" y="4166235"/>
            <a:ext cx="5194935" cy="890905"/>
          </a:xfrm>
          <a:prstGeom prst="roundRect">
            <a:avLst/>
          </a:prstGeom>
          <a:solidFill>
            <a:schemeClr val="accent3">
              <a:lumMod val="50000"/>
            </a:schemeClr>
          </a:solidFill>
          <a:ln w="9525">
            <a:noFill/>
          </a:ln>
        </p:spPr>
        <p:txBody>
          <a:bodyPr wrap="square">
            <a:noAutofit/>
          </a:bodyPr>
          <a:p>
            <a:pPr indent="0" algn="ctr" fontAlgn="auto">
              <a:lnSpc>
                <a:spcPct val="140000"/>
              </a:lnSpc>
            </a:pPr>
            <a:r>
              <a:rPr lang="zh-CN" altLang="en-US" b="0">
                <a:solidFill>
                  <a:schemeClr val="bg1"/>
                </a:solidFill>
                <a:latin typeface="华文中宋" panose="02010600040101010101" charset="-122"/>
                <a:ea typeface="华文中宋" panose="02010600040101010101" charset="-122"/>
              </a:rPr>
              <a:t>土壤有机质对于全球碳循环起到非常重要的作用</a:t>
            </a:r>
            <a:endParaRPr lang="zh-CN" altLang="en-US" b="0">
              <a:solidFill>
                <a:schemeClr val="bg1"/>
              </a:solidFill>
              <a:latin typeface="华文中宋" panose="02010600040101010101" charset="-122"/>
              <a:ea typeface="华文中宋" panose="02010600040101010101" charset="-122"/>
            </a:endParaRPr>
          </a:p>
          <a:p>
            <a:pPr indent="0" algn="ctr" fontAlgn="auto">
              <a:lnSpc>
                <a:spcPct val="140000"/>
              </a:lnSpc>
            </a:pPr>
            <a:r>
              <a:rPr lang="zh-CN" altLang="en-US" b="0">
                <a:solidFill>
                  <a:schemeClr val="bg1"/>
                </a:solidFill>
                <a:latin typeface="华文中宋" panose="02010600040101010101" charset="-122"/>
                <a:ea typeface="华文中宋" panose="02010600040101010101" charset="-122"/>
              </a:rPr>
              <a:t>土壤有机质对于固碳、负排放具有积极意义</a:t>
            </a:r>
            <a:endParaRPr lang="zh-CN" altLang="en-US" b="0">
              <a:solidFill>
                <a:schemeClr val="bg1"/>
              </a:solidFill>
              <a:latin typeface="华文中宋" panose="02010600040101010101" charset="-122"/>
              <a:ea typeface="华文中宋" panose="02010600040101010101" charset="-122"/>
            </a:endParaRPr>
          </a:p>
        </p:txBody>
      </p:sp>
      <p:sp>
        <p:nvSpPr>
          <p:cNvPr id="10" name="文本框 9"/>
          <p:cNvSpPr txBox="1"/>
          <p:nvPr>
            <p:custDataLst>
              <p:tags r:id="rId10"/>
            </p:custDataLst>
          </p:nvPr>
        </p:nvSpPr>
        <p:spPr>
          <a:xfrm>
            <a:off x="5943600" y="5132705"/>
            <a:ext cx="6136005" cy="1223645"/>
          </a:xfrm>
          <a:prstGeom prst="rect">
            <a:avLst/>
          </a:prstGeom>
          <a:noFill/>
        </p:spPr>
        <p:txBody>
          <a:bodyPr wrap="square" rtlCol="0">
            <a:noAutofit/>
          </a:bodyPr>
          <a:p>
            <a:pPr marL="285750" indent="-285750" algn="just" fontAlgn="auto">
              <a:lnSpc>
                <a:spcPct val="150000"/>
              </a:lnSpc>
              <a:buFont typeface="Arial" panose="020B0604020202020204" pitchFamily="34" charset="0"/>
              <a:buChar char="•"/>
            </a:pPr>
            <a:r>
              <a:rPr lang="zh-CN" altLang="en-US">
                <a:latin typeface="华文中宋" panose="02010600040101010101" charset="-122"/>
                <a:ea typeface="华文中宋" panose="02010600040101010101" charset="-122"/>
                <a:cs typeface="华文中宋" panose="02010600040101010101" charset="-122"/>
              </a:rPr>
              <a:t>耕地土壤直接受人类活动干预，高效可控。</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just" fontAlgn="auto">
              <a:lnSpc>
                <a:spcPct val="150000"/>
              </a:lnSpc>
              <a:buFont typeface="Arial" panose="020B0604020202020204" pitchFamily="34" charset="0"/>
              <a:buChar char="•"/>
            </a:pPr>
            <a:r>
              <a:rPr lang="zh-CN" altLang="en-US">
                <a:latin typeface="华文中宋" panose="02010600040101010101" charset="-122"/>
                <a:ea typeface="华文中宋" panose="02010600040101010101" charset="-122"/>
                <a:cs typeface="华文中宋" panose="02010600040101010101" charset="-122"/>
              </a:rPr>
              <a:t>耕地有机质直接影响土壤保肥性，对我国</a:t>
            </a:r>
            <a:r>
              <a:rPr lang="zh-CN" altLang="en-US">
                <a:solidFill>
                  <a:srgbClr val="C00000"/>
                </a:solidFill>
                <a:latin typeface="华文中宋" panose="02010600040101010101" charset="-122"/>
                <a:ea typeface="华文中宋" panose="02010600040101010101" charset="-122"/>
                <a:cs typeface="华文中宋" panose="02010600040101010101" charset="-122"/>
              </a:rPr>
              <a:t>“严防死守18亿亩耕地红线”</a:t>
            </a:r>
            <a:r>
              <a:rPr lang="zh-CN" altLang="en-US">
                <a:latin typeface="华文中宋" panose="02010600040101010101" charset="-122"/>
                <a:ea typeface="华文中宋" panose="02010600040101010101" charset="-122"/>
                <a:cs typeface="华文中宋" panose="02010600040101010101" charset="-122"/>
              </a:rPr>
              <a:t>的目标有重大意义。</a:t>
            </a:r>
            <a:endParaRPr lang="zh-CN" altLang="en-US">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advTm="4377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39801" y="2239010"/>
            <a:ext cx="6991350" cy="3609975"/>
          </a:xfrm>
        </p:spPr>
        <p:txBody>
          <a:bodyPr>
            <a:normAutofit/>
          </a:bodyPr>
          <a:p>
            <a:pPr fontAlgn="auto">
              <a:lnSpc>
                <a:spcPct val="150000"/>
              </a:lnSpc>
            </a:pPr>
            <a:r>
              <a:rPr lang="zh-CN" altLang="en-US" sz="2800">
                <a:latin typeface="微软雅黑" panose="020B0503020204020204" pitchFamily="34" charset="-122"/>
                <a:ea typeface="微软雅黑" panose="020B0503020204020204" pitchFamily="34" charset="-122"/>
              </a:rPr>
              <a:t>研究背景</a:t>
            </a:r>
            <a:r>
              <a:rPr lang="zh-CN" altLang="en-US" sz="2800">
                <a:latin typeface="微软雅黑" panose="020B0503020204020204" pitchFamily="34" charset="-122"/>
                <a:ea typeface="微软雅黑" panose="020B0503020204020204" pitchFamily="34" charset="-122"/>
              </a:rPr>
              <a:t>与意义</a:t>
            </a:r>
            <a:endParaRPr lang="zh-CN" altLang="en-US" sz="2800">
              <a:latin typeface="微软雅黑" panose="020B0503020204020204" pitchFamily="34" charset="-122"/>
              <a:ea typeface="微软雅黑" panose="020B0503020204020204" pitchFamily="34" charset="-122"/>
            </a:endParaRPr>
          </a:p>
          <a:p>
            <a:pPr fontAlgn="auto">
              <a:lnSpc>
                <a:spcPct val="150000"/>
              </a:lnSpc>
            </a:pPr>
            <a:r>
              <a:rPr lang="zh-CN" altLang="en-US" sz="2800">
                <a:latin typeface="微软雅黑" panose="020B0503020204020204" pitchFamily="34" charset="-122"/>
                <a:ea typeface="微软雅黑" panose="020B0503020204020204" pitchFamily="34" charset="-122"/>
              </a:rPr>
              <a:t>数据来源与</a:t>
            </a:r>
            <a:r>
              <a:rPr lang="zh-CN" altLang="en-US" sz="2800">
                <a:latin typeface="微软雅黑" panose="020B0503020204020204" pitchFamily="34" charset="-122"/>
                <a:ea typeface="微软雅黑" panose="020B0503020204020204" pitchFamily="34" charset="-122"/>
              </a:rPr>
              <a:t>分析方法</a:t>
            </a:r>
            <a:endParaRPr lang="zh-CN" altLang="en-US" sz="2800">
              <a:latin typeface="微软雅黑" panose="020B0503020204020204" pitchFamily="34" charset="-122"/>
              <a:ea typeface="微软雅黑" panose="020B0503020204020204" pitchFamily="34" charset="-122"/>
            </a:endParaRPr>
          </a:p>
          <a:p>
            <a:pPr fontAlgn="auto">
              <a:lnSpc>
                <a:spcPct val="150000"/>
              </a:lnSpc>
            </a:pPr>
            <a:r>
              <a:rPr lang="zh-CN" altLang="en-US" sz="2800">
                <a:latin typeface="微软雅黑" panose="020B0503020204020204" pitchFamily="34" charset="-122"/>
                <a:ea typeface="微软雅黑" panose="020B0503020204020204" pitchFamily="34" charset="-122"/>
              </a:rPr>
              <a:t>亮点性研究</a:t>
            </a:r>
            <a:r>
              <a:rPr lang="zh-CN" altLang="en-US" sz="2800">
                <a:latin typeface="微软雅黑" panose="020B0503020204020204" pitchFamily="34" charset="-122"/>
                <a:ea typeface="微软雅黑" panose="020B0503020204020204" pitchFamily="34" charset="-122"/>
              </a:rPr>
              <a:t>结果</a:t>
            </a:r>
            <a:endParaRPr lang="zh-CN" altLang="en-US" sz="2800">
              <a:latin typeface="微软雅黑" panose="020B0503020204020204" pitchFamily="34" charset="-122"/>
              <a:ea typeface="微软雅黑" panose="020B0503020204020204" pitchFamily="34" charset="-122"/>
            </a:endParaRPr>
          </a:p>
          <a:p>
            <a:pPr fontAlgn="auto">
              <a:lnSpc>
                <a:spcPct val="150000"/>
              </a:lnSpc>
            </a:pPr>
            <a:r>
              <a:rPr lang="zh-CN" altLang="en-US" sz="2800">
                <a:solidFill>
                  <a:srgbClr val="C00000"/>
                </a:solidFill>
                <a:latin typeface="微软雅黑" panose="020B0503020204020204" pitchFamily="34" charset="-122"/>
                <a:ea typeface="微软雅黑" panose="020B0503020204020204" pitchFamily="34" charset="-122"/>
              </a:rPr>
              <a:t>总结与展望</a:t>
            </a:r>
            <a:endParaRPr lang="zh-CN" altLang="en-US" sz="2800">
              <a:solidFill>
                <a:srgbClr val="C0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562DC770-FF79-6F43-8302-D9B49950C096}" type="slidenum">
              <a:rPr kumimoji="1" lang="zh-CN" altLang="en-US" smtClean="0"/>
            </a:fld>
            <a:endParaRPr kumimoji="1" lang="zh-CN" altLang="en-US"/>
          </a:p>
        </p:txBody>
      </p:sp>
    </p:spTree>
  </p:cSld>
  <p:clrMapOvr>
    <a:masterClrMapping/>
  </p:clrMapOvr>
  <p:transition advTm="78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t>结论</a:t>
            </a:r>
          </a:p>
        </p:txBody>
      </p:sp>
      <p:sp>
        <p:nvSpPr>
          <p:cNvPr id="3" name="灯片编号占位符 2"/>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8" name="文本框 7"/>
          <p:cNvSpPr txBox="1"/>
          <p:nvPr/>
        </p:nvSpPr>
        <p:spPr>
          <a:xfrm>
            <a:off x="2635250" y="560070"/>
            <a:ext cx="8313420" cy="737235"/>
          </a:xfrm>
          <a:prstGeom prst="rect">
            <a:avLst/>
          </a:prstGeom>
        </p:spPr>
        <p:style>
          <a:lnRef idx="0">
            <a:srgbClr val="FFFFFF"/>
          </a:lnRef>
          <a:fillRef idx="1">
            <a:schemeClr val="accent1"/>
          </a:fillRef>
          <a:effectRef idx="2">
            <a:schemeClr val="accent1"/>
          </a:effectRef>
          <a:fontRef idx="minor">
            <a:schemeClr val="lt1"/>
          </a:fontRef>
        </p:style>
        <p:txBody>
          <a:bodyPr wrap="square" rtlCol="0">
            <a:spAutoFit/>
          </a:bodyPr>
          <a:p>
            <a:pPr>
              <a:lnSpc>
                <a:spcPct val="150000"/>
              </a:lnSpc>
            </a:pPr>
            <a:r>
              <a:rPr lang="zh-CN" altLang="en-US" sz="1400" b="1">
                <a:latin typeface="微软雅黑" panose="020B0503020204020204" pitchFamily="34" charset="-122"/>
                <a:ea typeface="微软雅黑" panose="020B0503020204020204" pitchFamily="34" charset="-122"/>
              </a:rPr>
              <a:t>本文研究了山西省农田土壤有机质含量和其他土壤养分含量的演变特征，理解了有机质含量背后的影响因素，最终建立并优化了机器学习模型，并且假定了未来情境并给出了该情景下有机质含量的预测值。</a:t>
            </a:r>
            <a:endParaRPr lang="zh-CN" altLang="en-US" sz="1400" b="1">
              <a:latin typeface="微软雅黑" panose="020B0503020204020204" pitchFamily="34" charset="-122"/>
              <a:ea typeface="微软雅黑" panose="020B0503020204020204" pitchFamily="34" charset="-122"/>
            </a:endParaRPr>
          </a:p>
        </p:txBody>
      </p:sp>
      <p:sp>
        <p:nvSpPr>
          <p:cNvPr id="10" name="文本框 9"/>
          <p:cNvSpPr txBox="1"/>
          <p:nvPr/>
        </p:nvSpPr>
        <p:spPr>
          <a:xfrm>
            <a:off x="846455" y="5397500"/>
            <a:ext cx="9751695" cy="989330"/>
          </a:xfrm>
          <a:prstGeom prst="rect">
            <a:avLst/>
          </a:prstGeom>
        </p:spPr>
        <p:style>
          <a:lnRef idx="0">
            <a:srgbClr val="FFFFFF"/>
          </a:lnRef>
          <a:fillRef idx="1">
            <a:schemeClr val="accent5"/>
          </a:fillRef>
          <a:effectRef idx="2">
            <a:schemeClr val="accent5"/>
          </a:effectRef>
          <a:fontRef idx="minor">
            <a:schemeClr val="lt1"/>
          </a:fontRef>
        </p:style>
        <p:txBody>
          <a:bodyPr wrap="square" rtlCol="0" anchor="t">
            <a:noAutofit/>
          </a:bodyPr>
          <a:p>
            <a:pPr algn="ctr">
              <a:lnSpc>
                <a:spcPct val="150000"/>
              </a:lnSpc>
            </a:pPr>
            <a:r>
              <a:rPr lang="zh-CN" altLang="en-US" b="1">
                <a:latin typeface="微软雅黑" panose="020B0503020204020204" pitchFamily="34" charset="-122"/>
                <a:ea typeface="微软雅黑" panose="020B0503020204020204" pitchFamily="34" charset="-122"/>
                <a:sym typeface="+mn-ea"/>
              </a:rPr>
              <a:t>本研究通过了解现象、理解影响因素、预测未来的三个步骤，逐步深入了解了山西省农田土壤有机质的变化情况和背后的作用机制，并且尝试对未来特定场景下的含量进行了预测。</a:t>
            </a:r>
            <a:endParaRPr lang="zh-CN" altLang="en-US" b="1">
              <a:latin typeface="微软雅黑" panose="020B0503020204020204" pitchFamily="34" charset="-122"/>
              <a:ea typeface="微软雅黑" panose="020B0503020204020204" pitchFamily="34" charset="-122"/>
              <a:sym typeface="+mn-ea"/>
            </a:endParaRPr>
          </a:p>
        </p:txBody>
      </p:sp>
      <p:sp>
        <p:nvSpPr>
          <p:cNvPr id="66" name="文本框 65"/>
          <p:cNvSpPr txBox="1"/>
          <p:nvPr>
            <p:custDataLst>
              <p:tags r:id="rId1"/>
            </p:custDataLst>
          </p:nvPr>
        </p:nvSpPr>
        <p:spPr>
          <a:xfrm>
            <a:off x="1102003" y="1423090"/>
            <a:ext cx="9647912" cy="1185745"/>
          </a:xfrm>
          <a:prstGeom prst="rect">
            <a:avLst/>
          </a:prstGeom>
          <a:noFill/>
        </p:spPr>
        <p:txBody>
          <a:bodyPr wrap="square" rtlCol="0" anchor="ctr" anchorCtr="0">
            <a:normAutofit lnSpcReduction="10000"/>
          </a:bodyPr>
          <a:p>
            <a:pPr marL="0" lvl="0" indent="0" algn="l">
              <a:lnSpc>
                <a:spcPct val="200000"/>
              </a:lnSpc>
              <a:spcBef>
                <a:spcPts val="0"/>
              </a:spcBef>
              <a:spcAft>
                <a:spcPts val="0"/>
              </a:spcAft>
              <a:buSzPct val="100000"/>
            </a:pPr>
            <a:r>
              <a:rPr lang="zh-CN" altLang="en-US" sz="1200" b="1" spc="150">
                <a:solidFill>
                  <a:schemeClr val="tx1">
                    <a:lumMod val="85000"/>
                    <a:lumOff val="15000"/>
                  </a:schemeClr>
                </a:solidFill>
                <a:latin typeface="Arial" panose="020B0604020202020204" pitchFamily="34" charset="0"/>
                <a:ea typeface="微软雅黑" panose="020B0503020204020204" pitchFamily="34" charset="-122"/>
              </a:rPr>
              <a:t>通过地统计学等方法对山西省农田土壤有机碳时空分布进行了分析，研究发现，在过去40年间整体呈现增加趋势，其中，1982年呈现由西向东逐渐增大趋势，2012和2022年呈现由西北向东南逐渐增大趋势。</a:t>
            </a:r>
            <a:endParaRPr lang="zh-CN" altLang="en-US" sz="1200" b="1" spc="15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67" name="矩形 66"/>
          <p:cNvSpPr/>
          <p:nvPr>
            <p:custDataLst>
              <p:tags r:id="rId2"/>
            </p:custDataLst>
          </p:nvPr>
        </p:nvSpPr>
        <p:spPr>
          <a:xfrm>
            <a:off x="659683" y="1726229"/>
            <a:ext cx="274208" cy="807629"/>
          </a:xfrm>
          <a:prstGeom prst="rect">
            <a:avLst/>
          </a:prstGeom>
          <a:gradFill>
            <a:gsLst>
              <a:gs pos="0">
                <a:schemeClr val="bg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68" name="流程图: 决策 67"/>
          <p:cNvSpPr/>
          <p:nvPr>
            <p:custDataLst>
              <p:tags r:id="rId3"/>
            </p:custDataLst>
          </p:nvPr>
        </p:nvSpPr>
        <p:spPr>
          <a:xfrm>
            <a:off x="581867" y="1484682"/>
            <a:ext cx="429839" cy="429747"/>
          </a:xfrm>
          <a:prstGeom prst="flowChartDecision">
            <a:avLst/>
          </a:prstGeom>
          <a:solidFill>
            <a:schemeClr val="accent1"/>
          </a:solidFill>
          <a:ln>
            <a:noFill/>
          </a:ln>
          <a:effectLst>
            <a:outerShdw blurRad="254000" dist="76200" dir="5400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文本框 68"/>
          <p:cNvSpPr txBox="1"/>
          <p:nvPr>
            <p:custDataLst>
              <p:tags r:id="rId4"/>
            </p:custDataLst>
          </p:nvPr>
        </p:nvSpPr>
        <p:spPr>
          <a:xfrm>
            <a:off x="685160" y="1515155"/>
            <a:ext cx="205656" cy="332882"/>
          </a:xfrm>
          <a:prstGeom prst="rect">
            <a:avLst/>
          </a:prstGeom>
          <a:noFill/>
        </p:spPr>
        <p:txBody>
          <a:bodyPr wrap="square" rtlCol="0" anchor="ctr" anchorCtr="0">
            <a:normAutofit fontScale="25000"/>
          </a:bodyPr>
          <a:p>
            <a:r>
              <a:rPr lang="en-US" altLang="zh-CN" sz="2400" b="1" dirty="0">
                <a:solidFill>
                  <a:schemeClr val="bg1"/>
                </a:solidFill>
              </a:rPr>
              <a:t>1</a:t>
            </a:r>
            <a:endParaRPr lang="en-US" altLang="zh-CN" sz="2400" b="1" dirty="0">
              <a:solidFill>
                <a:schemeClr val="bg1"/>
              </a:solidFill>
            </a:endParaRPr>
          </a:p>
        </p:txBody>
      </p:sp>
      <p:grpSp>
        <p:nvGrpSpPr>
          <p:cNvPr id="80" name="组合 79"/>
          <p:cNvGrpSpPr/>
          <p:nvPr/>
        </p:nvGrpSpPr>
        <p:grpSpPr>
          <a:xfrm>
            <a:off x="581660" y="2598913"/>
            <a:ext cx="10167566" cy="1184838"/>
            <a:chOff x="916" y="4446"/>
            <a:chExt cx="14760" cy="1720"/>
          </a:xfrm>
        </p:grpSpPr>
        <p:sp>
          <p:nvSpPr>
            <p:cNvPr id="71" name="矩形 70"/>
            <p:cNvSpPr/>
            <p:nvPr>
              <p:custDataLst>
                <p:tags r:id="rId5"/>
              </p:custDataLst>
            </p:nvPr>
          </p:nvSpPr>
          <p:spPr>
            <a:xfrm>
              <a:off x="1029" y="4880"/>
              <a:ext cx="398" cy="1172"/>
            </a:xfrm>
            <a:prstGeom prst="rect">
              <a:avLst/>
            </a:prstGeom>
            <a:gradFill>
              <a:gsLst>
                <a:gs pos="0">
                  <a:schemeClr val="bg1">
                    <a:alpha val="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lnSpc>
                  <a:spcPct val="190000"/>
                </a:lnSpc>
              </a:pPr>
              <a:endParaRPr lang="zh-CN" altLang="en-US"/>
            </a:p>
          </p:txBody>
        </p:sp>
        <p:grpSp>
          <p:nvGrpSpPr>
            <p:cNvPr id="79" name="组合 78"/>
            <p:cNvGrpSpPr/>
            <p:nvPr/>
          </p:nvGrpSpPr>
          <p:grpSpPr>
            <a:xfrm>
              <a:off x="916" y="4446"/>
              <a:ext cx="14761" cy="1720"/>
              <a:chOff x="916" y="4446"/>
              <a:chExt cx="14761" cy="1720"/>
            </a:xfrm>
          </p:grpSpPr>
          <p:sp>
            <p:nvSpPr>
              <p:cNvPr id="70" name="文本框 69"/>
              <p:cNvSpPr txBox="1"/>
              <p:nvPr>
                <p:custDataLst>
                  <p:tags r:id="rId6"/>
                </p:custDataLst>
              </p:nvPr>
            </p:nvSpPr>
            <p:spPr>
              <a:xfrm>
                <a:off x="1671" y="4446"/>
                <a:ext cx="14006" cy="1721"/>
              </a:xfrm>
              <a:prstGeom prst="rect">
                <a:avLst/>
              </a:prstGeom>
              <a:noFill/>
            </p:spPr>
            <p:txBody>
              <a:bodyPr wrap="square" rtlCol="0" anchor="ctr" anchorCtr="0">
                <a:normAutofit/>
              </a:bodyPr>
              <a:p>
                <a:pPr marL="0" lvl="0" indent="0" algn="l">
                  <a:lnSpc>
                    <a:spcPct val="190000"/>
                  </a:lnSpc>
                  <a:spcBef>
                    <a:spcPts val="0"/>
                  </a:spcBef>
                  <a:spcAft>
                    <a:spcPts val="0"/>
                  </a:spcAft>
                  <a:buSzPct val="100000"/>
                </a:pPr>
                <a:r>
                  <a:rPr lang="zh-CN" altLang="en-US" sz="1200" b="1" spc="150">
                    <a:solidFill>
                      <a:schemeClr val="tx1">
                        <a:lumMod val="85000"/>
                        <a:lumOff val="15000"/>
                      </a:schemeClr>
                    </a:solidFill>
                    <a:latin typeface="Arial" panose="020B0604020202020204" pitchFamily="34" charset="0"/>
                    <a:ea typeface="微软雅黑" panose="020B0503020204020204" pitchFamily="34" charset="-122"/>
                  </a:rPr>
                  <a:t>皮尔逊相关性分析</a:t>
                </a:r>
                <a:r>
                  <a:rPr lang="zh-CN" altLang="en-US" sz="1200" b="1" spc="150">
                    <a:solidFill>
                      <a:schemeClr val="tx1">
                        <a:lumMod val="85000"/>
                        <a:lumOff val="15000"/>
                      </a:schemeClr>
                    </a:solidFill>
                    <a:latin typeface="Arial" panose="020B0604020202020204" pitchFamily="34" charset="0"/>
                    <a:ea typeface="微软雅黑" panose="020B0503020204020204" pitchFamily="34" charset="-122"/>
                  </a:rPr>
                  <a:t>发现有机质和pH值呈较弱线性负相关，和全氮、碱解氮有强线性正相关，和其他养分均有正线性相关性。地形、气候、植被因子与有机质含量的线性关系并不明显。人为肥料输入对有机质含量有明显影响。</a:t>
                </a:r>
                <a:endParaRPr lang="zh-CN" altLang="en-US" sz="1200" b="1" spc="15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72" name="流程图: 决策 71"/>
              <p:cNvSpPr/>
              <p:nvPr>
                <p:custDataLst>
                  <p:tags r:id="rId7"/>
                </p:custDataLst>
              </p:nvPr>
            </p:nvSpPr>
            <p:spPr>
              <a:xfrm>
                <a:off x="916" y="4530"/>
                <a:ext cx="624" cy="624"/>
              </a:xfrm>
              <a:prstGeom prst="flowChartDecision">
                <a:avLst/>
              </a:prstGeom>
              <a:solidFill>
                <a:schemeClr val="accent2"/>
              </a:solidFill>
              <a:ln>
                <a:noFill/>
              </a:ln>
              <a:effectLst>
                <a:outerShdw blurRad="254000" dist="76200" dir="5400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90000"/>
                  </a:lnSpc>
                </a:pPr>
                <a:endParaRPr lang="zh-CN" altLang="en-US"/>
              </a:p>
            </p:txBody>
          </p:sp>
          <p:sp>
            <p:nvSpPr>
              <p:cNvPr id="73" name="文本框 72"/>
              <p:cNvSpPr txBox="1"/>
              <p:nvPr>
                <p:custDataLst>
                  <p:tags r:id="rId8"/>
                </p:custDataLst>
              </p:nvPr>
            </p:nvSpPr>
            <p:spPr>
              <a:xfrm>
                <a:off x="1045" y="4570"/>
                <a:ext cx="299" cy="483"/>
              </a:xfrm>
              <a:prstGeom prst="rect">
                <a:avLst/>
              </a:prstGeom>
              <a:noFill/>
            </p:spPr>
            <p:txBody>
              <a:bodyPr wrap="square" rtlCol="0" anchor="ctr" anchorCtr="0">
                <a:normAutofit fontScale="25000"/>
              </a:bodyPr>
              <a:p>
                <a:pPr>
                  <a:lnSpc>
                    <a:spcPct val="190000"/>
                  </a:lnSpc>
                </a:pPr>
                <a:r>
                  <a:rPr lang="en-US" altLang="zh-CN" sz="2400" b="1" dirty="0">
                    <a:solidFill>
                      <a:schemeClr val="bg1"/>
                    </a:solidFill>
                  </a:rPr>
                  <a:t>2</a:t>
                </a:r>
                <a:endParaRPr lang="en-US" altLang="zh-CN" sz="2400" b="1" dirty="0">
                  <a:solidFill>
                    <a:schemeClr val="bg1"/>
                  </a:solidFill>
                </a:endParaRPr>
              </a:p>
            </p:txBody>
          </p:sp>
        </p:grpSp>
      </p:grpSp>
      <p:sp>
        <p:nvSpPr>
          <p:cNvPr id="74" name="文本框 73"/>
          <p:cNvSpPr txBox="1"/>
          <p:nvPr>
            <p:custDataLst>
              <p:tags r:id="rId9"/>
            </p:custDataLst>
          </p:nvPr>
        </p:nvSpPr>
        <p:spPr>
          <a:xfrm>
            <a:off x="1011508" y="3692394"/>
            <a:ext cx="9648166" cy="1185527"/>
          </a:xfrm>
          <a:prstGeom prst="rect">
            <a:avLst/>
          </a:prstGeom>
          <a:noFill/>
        </p:spPr>
        <p:txBody>
          <a:bodyPr wrap="square" rtlCol="0" anchor="ctr" anchorCtr="0">
            <a:normAutofit/>
          </a:bodyPr>
          <a:p>
            <a:pPr marL="0" lvl="0" indent="0" algn="l">
              <a:lnSpc>
                <a:spcPct val="150000"/>
              </a:lnSpc>
              <a:spcBef>
                <a:spcPts val="0"/>
              </a:spcBef>
              <a:spcAft>
                <a:spcPts val="0"/>
              </a:spcAft>
              <a:buSzPct val="100000"/>
            </a:pPr>
            <a:r>
              <a:rPr lang="zh-CN" altLang="en-US" sz="1200" b="1" spc="150">
                <a:solidFill>
                  <a:schemeClr val="tx1">
                    <a:lumMod val="85000"/>
                    <a:lumOff val="15000"/>
                  </a:schemeClr>
                </a:solidFill>
                <a:latin typeface="Arial" panose="020B0604020202020204" pitchFamily="34" charset="0"/>
                <a:ea typeface="微软雅黑" panose="020B0503020204020204" pitchFamily="34" charset="-122"/>
              </a:rPr>
              <a:t>对比分析了5种常用模型的优劣情况，最终选用LightGBM和XGBoost模型对山西省未来10年的有机质情况进行预测。在假定了与有机质密切相关的14个指标未来情况前提下，用这两种模型预测得到山西省农田土壤的有机质含量分别为 20.0g/kg 和 19.6g/kg，与2022年相比，增长率分别为13.7%和11.5%。</a:t>
            </a:r>
            <a:endParaRPr lang="zh-CN" altLang="en-US" sz="1200" b="1" spc="15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85" name="组合 84"/>
          <p:cNvGrpSpPr/>
          <p:nvPr/>
        </p:nvGrpSpPr>
        <p:grpSpPr>
          <a:xfrm>
            <a:off x="581660" y="3798570"/>
            <a:ext cx="396240" cy="967105"/>
            <a:chOff x="1116" y="2530"/>
            <a:chExt cx="624" cy="1523"/>
          </a:xfrm>
        </p:grpSpPr>
        <p:sp>
          <p:nvSpPr>
            <p:cNvPr id="82" name="矩形 81"/>
            <p:cNvSpPr/>
            <p:nvPr>
              <p:custDataLst>
                <p:tags r:id="rId10"/>
              </p:custDataLst>
            </p:nvPr>
          </p:nvSpPr>
          <p:spPr>
            <a:xfrm>
              <a:off x="1229" y="2881"/>
              <a:ext cx="398" cy="1172"/>
            </a:xfrm>
            <a:prstGeom prst="rect">
              <a:avLst/>
            </a:prstGeom>
            <a:gradFill>
              <a:gsLst>
                <a:gs pos="0">
                  <a:schemeClr val="bg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83" name="流程图: 决策 82"/>
            <p:cNvSpPr/>
            <p:nvPr>
              <p:custDataLst>
                <p:tags r:id="rId11"/>
              </p:custDataLst>
            </p:nvPr>
          </p:nvSpPr>
          <p:spPr>
            <a:xfrm>
              <a:off x="1116" y="2530"/>
              <a:ext cx="624" cy="624"/>
            </a:xfrm>
            <a:prstGeom prst="flowChartDecision">
              <a:avLst/>
            </a:prstGeom>
            <a:solidFill>
              <a:schemeClr val="accent1"/>
            </a:solidFill>
            <a:ln>
              <a:noFill/>
            </a:ln>
            <a:effectLst>
              <a:outerShdw blurRad="254000" dist="76200" dir="5400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文本框 83"/>
            <p:cNvSpPr txBox="1"/>
            <p:nvPr>
              <p:custDataLst>
                <p:tags r:id="rId12"/>
              </p:custDataLst>
            </p:nvPr>
          </p:nvSpPr>
          <p:spPr>
            <a:xfrm>
              <a:off x="1234" y="2560"/>
              <a:ext cx="299" cy="483"/>
            </a:xfrm>
            <a:prstGeom prst="rect">
              <a:avLst/>
            </a:prstGeom>
            <a:noFill/>
          </p:spPr>
          <p:txBody>
            <a:bodyPr wrap="square" rtlCol="0" anchor="ctr" anchorCtr="0">
              <a:normAutofit fontScale="25000"/>
            </a:bodyPr>
            <a:p>
              <a:r>
                <a:rPr lang="en-US" altLang="zh-CN" sz="2400" b="1" dirty="0">
                  <a:solidFill>
                    <a:schemeClr val="bg1"/>
                  </a:solidFill>
                </a:rPr>
                <a:t>3</a:t>
              </a:r>
              <a:endParaRPr lang="en-US" altLang="zh-CN" sz="2400" b="1" dirty="0">
                <a:solidFill>
                  <a:schemeClr val="bg1"/>
                </a:solidFill>
              </a:endParaRPr>
            </a:p>
          </p:txBody>
        </p:sp>
      </p:grpSp>
      <p:sp>
        <p:nvSpPr>
          <p:cNvPr id="86" name="下箭头 85"/>
          <p:cNvSpPr/>
          <p:nvPr/>
        </p:nvSpPr>
        <p:spPr>
          <a:xfrm>
            <a:off x="5385435" y="4765675"/>
            <a:ext cx="583565" cy="697865"/>
          </a:xfrm>
          <a:prstGeom prst="downArrow">
            <a:avLst/>
          </a:prstGeom>
          <a:solidFill>
            <a:schemeClr val="accent2">
              <a:lumMod val="50000"/>
            </a:schemeClr>
          </a:solidFill>
          <a:ln>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3"/>
    </p:custDataLst>
  </p:cSld>
  <p:clrMapOvr>
    <a:masterClrMapping/>
  </p:clrMapOvr>
  <p:transition advTm="40103"/>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t>不足与展望</a:t>
            </a:r>
          </a:p>
        </p:txBody>
      </p:sp>
      <p:sp>
        <p:nvSpPr>
          <p:cNvPr id="3" name="灯片编号占位符 2"/>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6" name="文本框 5"/>
          <p:cNvSpPr txBox="1"/>
          <p:nvPr>
            <p:custDataLst>
              <p:tags r:id="rId1"/>
            </p:custDataLst>
          </p:nvPr>
        </p:nvSpPr>
        <p:spPr>
          <a:xfrm>
            <a:off x="1744980" y="1625600"/>
            <a:ext cx="9980930" cy="4574540"/>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0" lvl="0" indent="0" algn="l" fontAlgn="ctr">
              <a:lnSpc>
                <a:spcPct val="150000"/>
              </a:lnSpc>
              <a:spcBef>
                <a:spcPts val="2465"/>
              </a:spcBef>
              <a:spcAft>
                <a:spcPts val="0"/>
              </a:spcAft>
              <a:buSzPct val="100000"/>
              <a:buNone/>
            </a:pPr>
            <a:r>
              <a:rPr lang="zh-CN" altLang="en-US" sz="1800"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本文数据量并不充裕。数据主要来源于文献资料和实地调研，样本总量相对较少，这导致了在构建模型进行预测时精度可能有所下降。</a:t>
            </a:r>
            <a:endParaRPr lang="zh-CN" altLang="en-US" sz="1800"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94640" lvl="1" indent="-262255" algn="l" fontAlgn="ctr">
              <a:lnSpc>
                <a:spcPct val="150000"/>
              </a:lnSpc>
              <a:spcBef>
                <a:spcPts val="505"/>
              </a:spcBef>
              <a:spcAft>
                <a:spcPts val="0"/>
              </a:spcAft>
              <a:buSzPct val="80000"/>
              <a:buFont typeface="Wingdings" panose="05000000000000000000" charset="0"/>
              <a:buChar char="l"/>
            </a:pPr>
            <a:r>
              <a:rPr lang="zh-CN" altLang="en-US" sz="1600" spc="3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未来的研究中考虑多进行现场实测采样并记录数据，通过实地采样获得更多可靠数据。</a:t>
            </a:r>
            <a:endParaRPr lang="zh-CN" altLang="en-US" sz="1600" spc="3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0" lvl="0" indent="0" algn="l" fontAlgn="ctr">
              <a:lnSpc>
                <a:spcPct val="150000"/>
              </a:lnSpc>
              <a:spcBef>
                <a:spcPts val="2465"/>
              </a:spcBef>
              <a:spcAft>
                <a:spcPts val="0"/>
              </a:spcAft>
              <a:buSzPct val="100000"/>
              <a:buNone/>
            </a:pPr>
            <a:r>
              <a:rPr lang="zh-CN" altLang="en-US" sz="1800"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本文对人为影响的分析不够充分。由于化肥数据难以收集，仅有山西省作为一个整体的肥料施用数据，因此对于农资影响的分析只能停留在较为宏观的层面。</a:t>
            </a:r>
            <a:endParaRPr lang="zh-CN" altLang="en-US" sz="1800"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94640" lvl="1" indent="-262255" algn="l" fontAlgn="ctr">
              <a:lnSpc>
                <a:spcPct val="150000"/>
              </a:lnSpc>
              <a:spcBef>
                <a:spcPts val="505"/>
              </a:spcBef>
              <a:spcAft>
                <a:spcPts val="0"/>
              </a:spcAft>
              <a:buSzPct val="80000"/>
              <a:buFont typeface="Wingdings" panose="05000000000000000000" charset="0"/>
              <a:buChar char="l"/>
            </a:pPr>
            <a:r>
              <a:rPr lang="zh-CN" altLang="en-US" sz="1600" spc="3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未来考虑收集更多化肥数据，并且通过寻找间接数据推测农资投入。</a:t>
            </a:r>
            <a:endParaRPr lang="zh-CN" altLang="en-US" sz="1600" spc="3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0" lvl="0" indent="0" algn="l" fontAlgn="ctr">
              <a:lnSpc>
                <a:spcPct val="150000"/>
              </a:lnSpc>
              <a:spcBef>
                <a:spcPts val="2465"/>
              </a:spcBef>
              <a:spcAft>
                <a:spcPts val="0"/>
              </a:spcAft>
              <a:buSzPct val="100000"/>
              <a:buNone/>
            </a:pPr>
            <a:r>
              <a:rPr lang="zh-CN" altLang="en-US" sz="1800"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本文对于未来十年后各因素的情形假定可以优化。</a:t>
            </a:r>
            <a:endParaRPr lang="zh-CN" altLang="en-US" sz="1800"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94640" lvl="1" indent="-262255" algn="l" fontAlgn="ctr">
              <a:lnSpc>
                <a:spcPct val="150000"/>
              </a:lnSpc>
              <a:spcBef>
                <a:spcPts val="505"/>
              </a:spcBef>
              <a:spcAft>
                <a:spcPts val="0"/>
              </a:spcAft>
              <a:buSzPct val="80000"/>
              <a:buFont typeface="Wingdings" panose="05000000000000000000" charset="0"/>
              <a:buChar char="l"/>
            </a:pPr>
            <a:r>
              <a:rPr lang="zh-CN" altLang="en-US" sz="1600" spc="3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未来的研究中可以考虑广泛搜寻学者们对未来气候（如降水、均温、潜在蒸发量）以及植被情况的预测，依托于这部分有说服力的预测结果构建未来情景。</a:t>
            </a:r>
            <a:endParaRPr lang="zh-CN" altLang="en-US" sz="1600" spc="3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p:txBody>
      </p:sp>
      <p:grpSp>
        <p:nvGrpSpPr>
          <p:cNvPr id="9" name="组合 8"/>
          <p:cNvGrpSpPr/>
          <p:nvPr/>
        </p:nvGrpSpPr>
        <p:grpSpPr>
          <a:xfrm>
            <a:off x="945515" y="1795780"/>
            <a:ext cx="573405" cy="3515360"/>
            <a:chOff x="2768" y="3212"/>
            <a:chExt cx="903" cy="5536"/>
          </a:xfrm>
        </p:grpSpPr>
        <p:grpSp>
          <p:nvGrpSpPr>
            <p:cNvPr id="34" name="icon_1"/>
            <p:cNvGrpSpPr>
              <a:grpSpLocks noChangeAspect="1"/>
            </p:cNvGrpSpPr>
            <p:nvPr>
              <p:custDataLst>
                <p:tags r:id="rId2"/>
              </p:custDataLst>
            </p:nvPr>
          </p:nvGrpSpPr>
          <p:grpSpPr>
            <a:xfrm>
              <a:off x="2777" y="3212"/>
              <a:ext cx="894" cy="627"/>
              <a:chOff x="21333723" y="17427083"/>
              <a:chExt cx="1527036" cy="1147554"/>
            </a:xfrm>
            <a:solidFill>
              <a:schemeClr val="accent1"/>
            </a:solidFill>
          </p:grpSpPr>
          <p:sp>
            <p:nvSpPr>
              <p:cNvPr id="35" name="PA-任意多边形: 形状 2205"/>
              <p:cNvSpPr/>
              <p:nvPr>
                <p:custDataLst>
                  <p:tags r:id="rId3"/>
                </p:custDataLst>
              </p:nvPr>
            </p:nvSpPr>
            <p:spPr>
              <a:xfrm>
                <a:off x="21333723" y="17427083"/>
                <a:ext cx="1527036" cy="1147554"/>
              </a:xfrm>
              <a:custGeom>
                <a:avLst/>
                <a:gdLst>
                  <a:gd name="connsiteX0" fmla="*/ 1495918 w 1527035"/>
                  <a:gd name="connsiteY0" fmla="*/ 166587 h 1147553"/>
                  <a:gd name="connsiteX1" fmla="*/ 574524 w 1527035"/>
                  <a:gd name="connsiteY1" fmla="*/ 166587 h 1147553"/>
                  <a:gd name="connsiteX2" fmla="*/ 574524 w 1527035"/>
                  <a:gd name="connsiteY2" fmla="*/ 145794 h 1147553"/>
                  <a:gd name="connsiteX3" fmla="*/ 657321 w 1527035"/>
                  <a:gd name="connsiteY3" fmla="*/ 62997 h 1147553"/>
                  <a:gd name="connsiteX4" fmla="*/ 871230 w 1527035"/>
                  <a:gd name="connsiteY4" fmla="*/ 62997 h 1147553"/>
                  <a:gd name="connsiteX5" fmla="*/ 947479 w 1527035"/>
                  <a:gd name="connsiteY5" fmla="*/ 113444 h 1147553"/>
                  <a:gd name="connsiteX6" fmla="*/ 987291 w 1527035"/>
                  <a:gd name="connsiteY6" fmla="*/ 129510 h 1147553"/>
                  <a:gd name="connsiteX7" fmla="*/ 1003357 w 1527035"/>
                  <a:gd name="connsiteY7" fmla="*/ 89694 h 1147553"/>
                  <a:gd name="connsiteX8" fmla="*/ 871230 w 1527035"/>
                  <a:gd name="connsiteY8" fmla="*/ 2277 h 1147553"/>
                  <a:gd name="connsiteX9" fmla="*/ 657321 w 1527035"/>
                  <a:gd name="connsiteY9" fmla="*/ 2277 h 1147553"/>
                  <a:gd name="connsiteX10" fmla="*/ 513807 w 1527035"/>
                  <a:gd name="connsiteY10" fmla="*/ 145791 h 1147553"/>
                  <a:gd name="connsiteX11" fmla="*/ 513807 w 1527035"/>
                  <a:gd name="connsiteY11" fmla="*/ 166584 h 1147553"/>
                  <a:gd name="connsiteX12" fmla="*/ 32635 w 1527035"/>
                  <a:gd name="connsiteY12" fmla="*/ 166584 h 1147553"/>
                  <a:gd name="connsiteX13" fmla="*/ 2277 w 1527035"/>
                  <a:gd name="connsiteY13" fmla="*/ 196942 h 1147553"/>
                  <a:gd name="connsiteX14" fmla="*/ 2277 w 1527035"/>
                  <a:gd name="connsiteY14" fmla="*/ 550364 h 1147553"/>
                  <a:gd name="connsiteX15" fmla="*/ 23440 w 1527035"/>
                  <a:gd name="connsiteY15" fmla="*/ 579296 h 1147553"/>
                  <a:gd name="connsiteX16" fmla="*/ 84430 w 1527035"/>
                  <a:gd name="connsiteY16" fmla="*/ 598680 h 1147553"/>
                  <a:gd name="connsiteX17" fmla="*/ 84430 w 1527035"/>
                  <a:gd name="connsiteY17" fmla="*/ 1117696 h 1147553"/>
                  <a:gd name="connsiteX18" fmla="*/ 114789 w 1527035"/>
                  <a:gd name="connsiteY18" fmla="*/ 1148055 h 1147553"/>
                  <a:gd name="connsiteX19" fmla="*/ 1413762 w 1527035"/>
                  <a:gd name="connsiteY19" fmla="*/ 1148055 h 1147553"/>
                  <a:gd name="connsiteX20" fmla="*/ 1444121 w 1527035"/>
                  <a:gd name="connsiteY20" fmla="*/ 1117696 h 1147553"/>
                  <a:gd name="connsiteX21" fmla="*/ 1444121 w 1527035"/>
                  <a:gd name="connsiteY21" fmla="*/ 598680 h 1147553"/>
                  <a:gd name="connsiteX22" fmla="*/ 1505111 w 1527035"/>
                  <a:gd name="connsiteY22" fmla="*/ 579299 h 1147553"/>
                  <a:gd name="connsiteX23" fmla="*/ 1526277 w 1527035"/>
                  <a:gd name="connsiteY23" fmla="*/ 550367 h 1147553"/>
                  <a:gd name="connsiteX24" fmla="*/ 1526277 w 1527035"/>
                  <a:gd name="connsiteY24" fmla="*/ 196945 h 1147553"/>
                  <a:gd name="connsiteX25" fmla="*/ 1495918 w 1527035"/>
                  <a:gd name="connsiteY25" fmla="*/ 166587 h 1147553"/>
                  <a:gd name="connsiteX26" fmla="*/ 1383406 w 1527035"/>
                  <a:gd name="connsiteY26" fmla="*/ 1087341 h 1147553"/>
                  <a:gd name="connsiteX27" fmla="*/ 1383403 w 1527035"/>
                  <a:gd name="connsiteY27" fmla="*/ 1087341 h 1147553"/>
                  <a:gd name="connsiteX28" fmla="*/ 145150 w 1527035"/>
                  <a:gd name="connsiteY28" fmla="*/ 1087341 h 1147553"/>
                  <a:gd name="connsiteX29" fmla="*/ 145150 w 1527035"/>
                  <a:gd name="connsiteY29" fmla="*/ 617979 h 1147553"/>
                  <a:gd name="connsiteX30" fmla="*/ 625414 w 1527035"/>
                  <a:gd name="connsiteY30" fmla="*/ 770604 h 1147553"/>
                  <a:gd name="connsiteX31" fmla="*/ 625414 w 1527035"/>
                  <a:gd name="connsiteY31" fmla="*/ 854184 h 1147553"/>
                  <a:gd name="connsiteX32" fmla="*/ 655772 w 1527035"/>
                  <a:gd name="connsiteY32" fmla="*/ 884542 h 1147553"/>
                  <a:gd name="connsiteX33" fmla="*/ 872785 w 1527035"/>
                  <a:gd name="connsiteY33" fmla="*/ 884542 h 1147553"/>
                  <a:gd name="connsiteX34" fmla="*/ 903143 w 1527035"/>
                  <a:gd name="connsiteY34" fmla="*/ 854184 h 1147553"/>
                  <a:gd name="connsiteX35" fmla="*/ 903143 w 1527035"/>
                  <a:gd name="connsiteY35" fmla="*/ 770604 h 1147553"/>
                  <a:gd name="connsiteX36" fmla="*/ 1383406 w 1527035"/>
                  <a:gd name="connsiteY36" fmla="*/ 617979 h 1147553"/>
                  <a:gd name="connsiteX37" fmla="*/ 1383406 w 1527035"/>
                  <a:gd name="connsiteY37" fmla="*/ 1087341 h 1147553"/>
                  <a:gd name="connsiteX38" fmla="*/ 686128 w 1527035"/>
                  <a:gd name="connsiteY38" fmla="*/ 823825 h 1147553"/>
                  <a:gd name="connsiteX39" fmla="*/ 686128 w 1527035"/>
                  <a:gd name="connsiteY39" fmla="*/ 747616 h 1147553"/>
                  <a:gd name="connsiteX40" fmla="*/ 686128 w 1527035"/>
                  <a:gd name="connsiteY40" fmla="*/ 658228 h 1147553"/>
                  <a:gd name="connsiteX41" fmla="*/ 842423 w 1527035"/>
                  <a:gd name="connsiteY41" fmla="*/ 658228 h 1147553"/>
                  <a:gd name="connsiteX42" fmla="*/ 842423 w 1527035"/>
                  <a:gd name="connsiteY42" fmla="*/ 747616 h 1147553"/>
                  <a:gd name="connsiteX43" fmla="*/ 842423 w 1527035"/>
                  <a:gd name="connsiteY43" fmla="*/ 823825 h 1147553"/>
                  <a:gd name="connsiteX44" fmla="*/ 686128 w 1527035"/>
                  <a:gd name="connsiteY44" fmla="*/ 823825 h 1147553"/>
                  <a:gd name="connsiteX45" fmla="*/ 1465560 w 1527035"/>
                  <a:gd name="connsiteY45" fmla="*/ 528160 h 1147553"/>
                  <a:gd name="connsiteX46" fmla="*/ 903140 w 1527035"/>
                  <a:gd name="connsiteY46" fmla="*/ 706893 h 1147553"/>
                  <a:gd name="connsiteX47" fmla="*/ 903140 w 1527035"/>
                  <a:gd name="connsiteY47" fmla="*/ 627870 h 1147553"/>
                  <a:gd name="connsiteX48" fmla="*/ 872781 w 1527035"/>
                  <a:gd name="connsiteY48" fmla="*/ 597511 h 1147553"/>
                  <a:gd name="connsiteX49" fmla="*/ 655769 w 1527035"/>
                  <a:gd name="connsiteY49" fmla="*/ 597511 h 1147553"/>
                  <a:gd name="connsiteX50" fmla="*/ 625411 w 1527035"/>
                  <a:gd name="connsiteY50" fmla="*/ 627870 h 1147553"/>
                  <a:gd name="connsiteX51" fmla="*/ 625411 w 1527035"/>
                  <a:gd name="connsiteY51" fmla="*/ 706893 h 1147553"/>
                  <a:gd name="connsiteX52" fmla="*/ 62994 w 1527035"/>
                  <a:gd name="connsiteY52" fmla="*/ 528160 h 1147553"/>
                  <a:gd name="connsiteX53" fmla="*/ 62994 w 1527035"/>
                  <a:gd name="connsiteY53" fmla="*/ 227304 h 1147553"/>
                  <a:gd name="connsiteX54" fmla="*/ 1465560 w 1527035"/>
                  <a:gd name="connsiteY54" fmla="*/ 227304 h 1147553"/>
                  <a:gd name="connsiteX55" fmla="*/ 1465560 w 1527035"/>
                  <a:gd name="connsiteY55" fmla="*/ 528160 h 114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27035" h="1147553">
                    <a:moveTo>
                      <a:pt x="1495918" y="166587"/>
                    </a:moveTo>
                    <a:lnTo>
                      <a:pt x="574524" y="166587"/>
                    </a:lnTo>
                    <a:lnTo>
                      <a:pt x="574524" y="145794"/>
                    </a:lnTo>
                    <a:cubicBezTo>
                      <a:pt x="574524" y="100138"/>
                      <a:pt x="611667" y="62997"/>
                      <a:pt x="657321" y="62997"/>
                    </a:cubicBezTo>
                    <a:lnTo>
                      <a:pt x="871230" y="62997"/>
                    </a:lnTo>
                    <a:cubicBezTo>
                      <a:pt x="904527" y="62997"/>
                      <a:pt x="934455" y="82797"/>
                      <a:pt x="947479" y="113444"/>
                    </a:cubicBezTo>
                    <a:cubicBezTo>
                      <a:pt x="954033" y="128875"/>
                      <a:pt x="971848" y="136067"/>
                      <a:pt x="987291" y="129510"/>
                    </a:cubicBezTo>
                    <a:cubicBezTo>
                      <a:pt x="1002722" y="122952"/>
                      <a:pt x="1009914" y="105126"/>
                      <a:pt x="1003357" y="89694"/>
                    </a:cubicBezTo>
                    <a:cubicBezTo>
                      <a:pt x="980788" y="36591"/>
                      <a:pt x="928927" y="2277"/>
                      <a:pt x="871230" y="2277"/>
                    </a:cubicBezTo>
                    <a:lnTo>
                      <a:pt x="657321" y="2277"/>
                    </a:lnTo>
                    <a:cubicBezTo>
                      <a:pt x="578185" y="2277"/>
                      <a:pt x="513807" y="66658"/>
                      <a:pt x="513807" y="145791"/>
                    </a:cubicBezTo>
                    <a:lnTo>
                      <a:pt x="513807" y="166584"/>
                    </a:lnTo>
                    <a:lnTo>
                      <a:pt x="32635" y="166584"/>
                    </a:lnTo>
                    <a:cubicBezTo>
                      <a:pt x="15868" y="166584"/>
                      <a:pt x="2277" y="180175"/>
                      <a:pt x="2277" y="196942"/>
                    </a:cubicBezTo>
                    <a:lnTo>
                      <a:pt x="2277" y="550364"/>
                    </a:lnTo>
                    <a:cubicBezTo>
                      <a:pt x="2277" y="563589"/>
                      <a:pt x="10838" y="575292"/>
                      <a:pt x="23440" y="579296"/>
                    </a:cubicBezTo>
                    <a:lnTo>
                      <a:pt x="84430" y="598680"/>
                    </a:lnTo>
                    <a:lnTo>
                      <a:pt x="84430" y="1117696"/>
                    </a:lnTo>
                    <a:cubicBezTo>
                      <a:pt x="84430" y="1134463"/>
                      <a:pt x="98022" y="1148055"/>
                      <a:pt x="114789" y="1148055"/>
                    </a:cubicBezTo>
                    <a:lnTo>
                      <a:pt x="1413762" y="1148055"/>
                    </a:lnTo>
                    <a:cubicBezTo>
                      <a:pt x="1430526" y="1148055"/>
                      <a:pt x="1444121" y="1134463"/>
                      <a:pt x="1444121" y="1117696"/>
                    </a:cubicBezTo>
                    <a:lnTo>
                      <a:pt x="1444121" y="598680"/>
                    </a:lnTo>
                    <a:lnTo>
                      <a:pt x="1505111" y="579299"/>
                    </a:lnTo>
                    <a:cubicBezTo>
                      <a:pt x="1517713" y="575295"/>
                      <a:pt x="1526277" y="563592"/>
                      <a:pt x="1526277" y="550367"/>
                    </a:cubicBezTo>
                    <a:lnTo>
                      <a:pt x="1526277" y="196945"/>
                    </a:lnTo>
                    <a:cubicBezTo>
                      <a:pt x="1526277" y="180178"/>
                      <a:pt x="1512682" y="166587"/>
                      <a:pt x="1495918" y="166587"/>
                    </a:cubicBezTo>
                    <a:close/>
                    <a:moveTo>
                      <a:pt x="1383406" y="1087341"/>
                    </a:moveTo>
                    <a:lnTo>
                      <a:pt x="1383403" y="1087341"/>
                    </a:lnTo>
                    <a:lnTo>
                      <a:pt x="145150" y="1087341"/>
                    </a:lnTo>
                    <a:lnTo>
                      <a:pt x="145150" y="617979"/>
                    </a:lnTo>
                    <a:lnTo>
                      <a:pt x="625414" y="770604"/>
                    </a:lnTo>
                    <a:lnTo>
                      <a:pt x="625414" y="854184"/>
                    </a:lnTo>
                    <a:cubicBezTo>
                      <a:pt x="625414" y="870951"/>
                      <a:pt x="639005" y="884542"/>
                      <a:pt x="655772" y="884542"/>
                    </a:cubicBezTo>
                    <a:lnTo>
                      <a:pt x="872785" y="884542"/>
                    </a:lnTo>
                    <a:cubicBezTo>
                      <a:pt x="889549" y="884542"/>
                      <a:pt x="903143" y="870951"/>
                      <a:pt x="903143" y="854184"/>
                    </a:cubicBezTo>
                    <a:lnTo>
                      <a:pt x="903143" y="770604"/>
                    </a:lnTo>
                    <a:lnTo>
                      <a:pt x="1383406" y="617979"/>
                    </a:lnTo>
                    <a:lnTo>
                      <a:pt x="1383406" y="1087341"/>
                    </a:lnTo>
                    <a:close/>
                    <a:moveTo>
                      <a:pt x="686128" y="823825"/>
                    </a:moveTo>
                    <a:lnTo>
                      <a:pt x="686128" y="747616"/>
                    </a:lnTo>
                    <a:lnTo>
                      <a:pt x="686128" y="658228"/>
                    </a:lnTo>
                    <a:lnTo>
                      <a:pt x="842423" y="658228"/>
                    </a:lnTo>
                    <a:lnTo>
                      <a:pt x="842423" y="747616"/>
                    </a:lnTo>
                    <a:lnTo>
                      <a:pt x="842423" y="823825"/>
                    </a:lnTo>
                    <a:lnTo>
                      <a:pt x="686128" y="823825"/>
                    </a:lnTo>
                    <a:close/>
                    <a:moveTo>
                      <a:pt x="1465560" y="528160"/>
                    </a:moveTo>
                    <a:lnTo>
                      <a:pt x="903140" y="706893"/>
                    </a:lnTo>
                    <a:lnTo>
                      <a:pt x="903140" y="627870"/>
                    </a:lnTo>
                    <a:cubicBezTo>
                      <a:pt x="903140" y="611103"/>
                      <a:pt x="889545" y="597511"/>
                      <a:pt x="872781" y="597511"/>
                    </a:cubicBezTo>
                    <a:lnTo>
                      <a:pt x="655769" y="597511"/>
                    </a:lnTo>
                    <a:cubicBezTo>
                      <a:pt x="639002" y="597511"/>
                      <a:pt x="625411" y="611103"/>
                      <a:pt x="625411" y="627870"/>
                    </a:cubicBezTo>
                    <a:lnTo>
                      <a:pt x="625411" y="706893"/>
                    </a:lnTo>
                    <a:lnTo>
                      <a:pt x="62994" y="528160"/>
                    </a:lnTo>
                    <a:lnTo>
                      <a:pt x="62994" y="227304"/>
                    </a:lnTo>
                    <a:lnTo>
                      <a:pt x="1465560" y="227304"/>
                    </a:lnTo>
                    <a:lnTo>
                      <a:pt x="1465560" y="528160"/>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a:p>
            </p:txBody>
          </p:sp>
          <p:sp>
            <p:nvSpPr>
              <p:cNvPr id="36" name="PA-任意多边形: 形状 2206"/>
              <p:cNvSpPr/>
              <p:nvPr>
                <p:custDataLst>
                  <p:tags r:id="rId4"/>
                </p:custDataLst>
              </p:nvPr>
            </p:nvSpPr>
            <p:spPr>
              <a:xfrm>
                <a:off x="21442231" y="17693701"/>
                <a:ext cx="513060" cy="63753"/>
              </a:xfrm>
              <a:custGeom>
                <a:avLst/>
                <a:gdLst>
                  <a:gd name="connsiteX0" fmla="*/ 32635 w 513059"/>
                  <a:gd name="connsiteY0" fmla="*/ 62994 h 63752"/>
                  <a:gd name="connsiteX1" fmla="*/ 482161 w 513059"/>
                  <a:gd name="connsiteY1" fmla="*/ 62994 h 63752"/>
                  <a:gd name="connsiteX2" fmla="*/ 512519 w 513059"/>
                  <a:gd name="connsiteY2" fmla="*/ 32635 h 63752"/>
                  <a:gd name="connsiteX3" fmla="*/ 482161 w 513059"/>
                  <a:gd name="connsiteY3" fmla="*/ 2277 h 63752"/>
                  <a:gd name="connsiteX4" fmla="*/ 32635 w 513059"/>
                  <a:gd name="connsiteY4" fmla="*/ 2277 h 63752"/>
                  <a:gd name="connsiteX5" fmla="*/ 2277 w 513059"/>
                  <a:gd name="connsiteY5" fmla="*/ 32635 h 63752"/>
                  <a:gd name="connsiteX6" fmla="*/ 32635 w 513059"/>
                  <a:gd name="connsiteY6" fmla="*/ 62994 h 6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059" h="63752">
                    <a:moveTo>
                      <a:pt x="32635" y="62994"/>
                    </a:moveTo>
                    <a:lnTo>
                      <a:pt x="482161" y="62994"/>
                    </a:lnTo>
                    <a:cubicBezTo>
                      <a:pt x="498928" y="62994"/>
                      <a:pt x="512519" y="49402"/>
                      <a:pt x="512519" y="32635"/>
                    </a:cubicBezTo>
                    <a:cubicBezTo>
                      <a:pt x="512519" y="15868"/>
                      <a:pt x="498928" y="2277"/>
                      <a:pt x="482161" y="2277"/>
                    </a:cubicBezTo>
                    <a:lnTo>
                      <a:pt x="32635" y="2277"/>
                    </a:lnTo>
                    <a:cubicBezTo>
                      <a:pt x="15868" y="2277"/>
                      <a:pt x="2277" y="15868"/>
                      <a:pt x="2277" y="32635"/>
                    </a:cubicBezTo>
                    <a:cubicBezTo>
                      <a:pt x="2277" y="49399"/>
                      <a:pt x="15868" y="62994"/>
                      <a:pt x="32635" y="6299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a:p>
            </p:txBody>
          </p:sp>
          <p:sp>
            <p:nvSpPr>
              <p:cNvPr id="37" name="PA-任意多边形: 形状 2207"/>
              <p:cNvSpPr/>
              <p:nvPr>
                <p:custDataLst>
                  <p:tags r:id="rId5"/>
                </p:custDataLst>
              </p:nvPr>
            </p:nvSpPr>
            <p:spPr>
              <a:xfrm>
                <a:off x="22006463" y="17693701"/>
                <a:ext cx="139649" cy="63753"/>
              </a:xfrm>
              <a:custGeom>
                <a:avLst/>
                <a:gdLst>
                  <a:gd name="connsiteX0" fmla="*/ 32635 w 139649"/>
                  <a:gd name="connsiteY0" fmla="*/ 62994 h 63752"/>
                  <a:gd name="connsiteX1" fmla="*/ 107038 w 139649"/>
                  <a:gd name="connsiteY1" fmla="*/ 62994 h 63752"/>
                  <a:gd name="connsiteX2" fmla="*/ 137397 w 139649"/>
                  <a:gd name="connsiteY2" fmla="*/ 32635 h 63752"/>
                  <a:gd name="connsiteX3" fmla="*/ 107038 w 139649"/>
                  <a:gd name="connsiteY3" fmla="*/ 2277 h 63752"/>
                  <a:gd name="connsiteX4" fmla="*/ 32635 w 139649"/>
                  <a:gd name="connsiteY4" fmla="*/ 2277 h 63752"/>
                  <a:gd name="connsiteX5" fmla="*/ 2277 w 139649"/>
                  <a:gd name="connsiteY5" fmla="*/ 32635 h 63752"/>
                  <a:gd name="connsiteX6" fmla="*/ 32635 w 139649"/>
                  <a:gd name="connsiteY6" fmla="*/ 62994 h 6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49" h="63752">
                    <a:moveTo>
                      <a:pt x="32635" y="62994"/>
                    </a:moveTo>
                    <a:lnTo>
                      <a:pt x="107038" y="62994"/>
                    </a:lnTo>
                    <a:cubicBezTo>
                      <a:pt x="123802" y="62994"/>
                      <a:pt x="137397" y="49402"/>
                      <a:pt x="137397" y="32635"/>
                    </a:cubicBezTo>
                    <a:cubicBezTo>
                      <a:pt x="137397" y="15868"/>
                      <a:pt x="123802" y="2277"/>
                      <a:pt x="107038" y="2277"/>
                    </a:cubicBezTo>
                    <a:lnTo>
                      <a:pt x="32635" y="2277"/>
                    </a:lnTo>
                    <a:cubicBezTo>
                      <a:pt x="15868" y="2277"/>
                      <a:pt x="2277" y="15868"/>
                      <a:pt x="2277" y="32635"/>
                    </a:cubicBezTo>
                    <a:cubicBezTo>
                      <a:pt x="2277" y="49399"/>
                      <a:pt x="15868" y="62994"/>
                      <a:pt x="32635" y="6299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a:p>
            </p:txBody>
          </p:sp>
        </p:grpSp>
        <p:grpSp>
          <p:nvGrpSpPr>
            <p:cNvPr id="7" name="icon_2"/>
            <p:cNvGrpSpPr>
              <a:grpSpLocks noChangeAspect="1"/>
            </p:cNvGrpSpPr>
            <p:nvPr>
              <p:custDataLst>
                <p:tags r:id="rId6"/>
              </p:custDataLst>
            </p:nvPr>
          </p:nvGrpSpPr>
          <p:grpSpPr>
            <a:xfrm>
              <a:off x="2768" y="5531"/>
              <a:ext cx="894" cy="573"/>
              <a:chOff x="19798553" y="957755"/>
              <a:chExt cx="1541929" cy="1057835"/>
            </a:xfrm>
            <a:solidFill>
              <a:schemeClr val="accent1"/>
            </a:solidFill>
          </p:grpSpPr>
          <p:sp>
            <p:nvSpPr>
              <p:cNvPr id="75" name="PA-任意多边形: 形状 1787"/>
              <p:cNvSpPr/>
              <p:nvPr>
                <p:custDataLst>
                  <p:tags r:id="rId7"/>
                </p:custDataLst>
              </p:nvPr>
            </p:nvSpPr>
            <p:spPr>
              <a:xfrm>
                <a:off x="19798553" y="957755"/>
                <a:ext cx="1541929" cy="1057835"/>
              </a:xfrm>
              <a:custGeom>
                <a:avLst/>
                <a:gdLst>
                  <a:gd name="connsiteX0" fmla="*/ 1402080 w 1541929"/>
                  <a:gd name="connsiteY0" fmla="*/ 806931 h 1057835"/>
                  <a:gd name="connsiteX1" fmla="*/ 1402080 w 1541929"/>
                  <a:gd name="connsiteY1" fmla="*/ 750274 h 1057835"/>
                  <a:gd name="connsiteX2" fmla="*/ 1402080 w 1541929"/>
                  <a:gd name="connsiteY2" fmla="*/ 410189 h 1057835"/>
                  <a:gd name="connsiteX3" fmla="*/ 1402080 w 1541929"/>
                  <a:gd name="connsiteY3" fmla="*/ 70104 h 1057835"/>
                  <a:gd name="connsiteX4" fmla="*/ 1345351 w 1541929"/>
                  <a:gd name="connsiteY4" fmla="*/ 13447 h 1057835"/>
                  <a:gd name="connsiteX5" fmla="*/ 211854 w 1541929"/>
                  <a:gd name="connsiteY5" fmla="*/ 13447 h 1057835"/>
                  <a:gd name="connsiteX6" fmla="*/ 155071 w 1541929"/>
                  <a:gd name="connsiteY6" fmla="*/ 70104 h 1057835"/>
                  <a:gd name="connsiteX7" fmla="*/ 155071 w 1541929"/>
                  <a:gd name="connsiteY7" fmla="*/ 410189 h 1057835"/>
                  <a:gd name="connsiteX8" fmla="*/ 155071 w 1541929"/>
                  <a:gd name="connsiteY8" fmla="*/ 750274 h 1057835"/>
                  <a:gd name="connsiteX9" fmla="*/ 155071 w 1541929"/>
                  <a:gd name="connsiteY9" fmla="*/ 806931 h 1057835"/>
                  <a:gd name="connsiteX10" fmla="*/ 13447 w 1541929"/>
                  <a:gd name="connsiteY10" fmla="*/ 976974 h 1057835"/>
                  <a:gd name="connsiteX11" fmla="*/ 98397 w 1541929"/>
                  <a:gd name="connsiteY11" fmla="*/ 1061923 h 1057835"/>
                  <a:gd name="connsiteX12" fmla="*/ 1458737 w 1541929"/>
                  <a:gd name="connsiteY12" fmla="*/ 1061923 h 1057835"/>
                  <a:gd name="connsiteX13" fmla="*/ 1543687 w 1541929"/>
                  <a:gd name="connsiteY13" fmla="*/ 976974 h 1057835"/>
                  <a:gd name="connsiteX14" fmla="*/ 1402080 w 1541929"/>
                  <a:gd name="connsiteY14" fmla="*/ 806931 h 1057835"/>
                  <a:gd name="connsiteX15" fmla="*/ 892024 w 1541929"/>
                  <a:gd name="connsiteY15" fmla="*/ 1033702 h 1057835"/>
                  <a:gd name="connsiteX16" fmla="*/ 665325 w 1541929"/>
                  <a:gd name="connsiteY16" fmla="*/ 1033702 h 1057835"/>
                  <a:gd name="connsiteX17" fmla="*/ 651143 w 1541929"/>
                  <a:gd name="connsiteY17" fmla="*/ 1019448 h 1057835"/>
                  <a:gd name="connsiteX18" fmla="*/ 665325 w 1541929"/>
                  <a:gd name="connsiteY18" fmla="*/ 1005266 h 1057835"/>
                  <a:gd name="connsiteX19" fmla="*/ 892024 w 1541929"/>
                  <a:gd name="connsiteY19" fmla="*/ 1005266 h 1057835"/>
                  <a:gd name="connsiteX20" fmla="*/ 906206 w 1541929"/>
                  <a:gd name="connsiteY20" fmla="*/ 1019448 h 1057835"/>
                  <a:gd name="connsiteX21" fmla="*/ 892024 w 1541929"/>
                  <a:gd name="connsiteY21" fmla="*/ 1033702 h 1057835"/>
                  <a:gd name="connsiteX22" fmla="*/ 544947 w 1541929"/>
                  <a:gd name="connsiteY22" fmla="*/ 977045 h 1057835"/>
                  <a:gd name="connsiteX23" fmla="*/ 588192 w 1541929"/>
                  <a:gd name="connsiteY23" fmla="*/ 925140 h 1057835"/>
                  <a:gd name="connsiteX24" fmla="*/ 968959 w 1541929"/>
                  <a:gd name="connsiteY24" fmla="*/ 925140 h 1057835"/>
                  <a:gd name="connsiteX25" fmla="*/ 1012205 w 1541929"/>
                  <a:gd name="connsiteY25" fmla="*/ 977045 h 1057835"/>
                  <a:gd name="connsiteX26" fmla="*/ 544947 w 1541929"/>
                  <a:gd name="connsiteY26" fmla="*/ 977045 h 1057835"/>
                  <a:gd name="connsiteX27" fmla="*/ 1322258 w 1541929"/>
                  <a:gd name="connsiteY27" fmla="*/ 706706 h 1057835"/>
                  <a:gd name="connsiteX28" fmla="*/ 1272845 w 1541929"/>
                  <a:gd name="connsiteY28" fmla="*/ 756173 h 1057835"/>
                  <a:gd name="connsiteX29" fmla="*/ 284289 w 1541929"/>
                  <a:gd name="connsiteY29" fmla="*/ 756173 h 1057835"/>
                  <a:gd name="connsiteX30" fmla="*/ 234875 w 1541929"/>
                  <a:gd name="connsiteY30" fmla="*/ 706706 h 1057835"/>
                  <a:gd name="connsiteX31" fmla="*/ 234875 w 1541929"/>
                  <a:gd name="connsiteY31" fmla="*/ 113744 h 1057835"/>
                  <a:gd name="connsiteX32" fmla="*/ 284289 w 1541929"/>
                  <a:gd name="connsiteY32" fmla="*/ 64277 h 1057835"/>
                  <a:gd name="connsiteX33" fmla="*/ 1272845 w 1541929"/>
                  <a:gd name="connsiteY33" fmla="*/ 64277 h 1057835"/>
                  <a:gd name="connsiteX34" fmla="*/ 1322258 w 1541929"/>
                  <a:gd name="connsiteY34" fmla="*/ 113744 h 1057835"/>
                  <a:gd name="connsiteX35" fmla="*/ 1322258 w 1541929"/>
                  <a:gd name="connsiteY35" fmla="*/ 706706 h 105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41929" h="1057835">
                    <a:moveTo>
                      <a:pt x="1402080" y="806931"/>
                    </a:moveTo>
                    <a:lnTo>
                      <a:pt x="1402080" y="750274"/>
                    </a:lnTo>
                    <a:lnTo>
                      <a:pt x="1402080" y="410189"/>
                    </a:lnTo>
                    <a:lnTo>
                      <a:pt x="1402080" y="70104"/>
                    </a:lnTo>
                    <a:cubicBezTo>
                      <a:pt x="1402080" y="38925"/>
                      <a:pt x="1376549" y="13447"/>
                      <a:pt x="1345351" y="13447"/>
                    </a:cubicBezTo>
                    <a:lnTo>
                      <a:pt x="211854" y="13447"/>
                    </a:lnTo>
                    <a:cubicBezTo>
                      <a:pt x="180675" y="13447"/>
                      <a:pt x="155071" y="38853"/>
                      <a:pt x="155071" y="70104"/>
                    </a:cubicBezTo>
                    <a:lnTo>
                      <a:pt x="155071" y="410189"/>
                    </a:lnTo>
                    <a:lnTo>
                      <a:pt x="155071" y="750274"/>
                    </a:lnTo>
                    <a:lnTo>
                      <a:pt x="155071" y="806931"/>
                    </a:lnTo>
                    <a:lnTo>
                      <a:pt x="13447" y="976974"/>
                    </a:lnTo>
                    <a:cubicBezTo>
                      <a:pt x="13447" y="1023823"/>
                      <a:pt x="51493" y="1061923"/>
                      <a:pt x="98397" y="1061923"/>
                    </a:cubicBezTo>
                    <a:lnTo>
                      <a:pt x="1458737" y="1061923"/>
                    </a:lnTo>
                    <a:cubicBezTo>
                      <a:pt x="1505640" y="1061923"/>
                      <a:pt x="1543687" y="1023805"/>
                      <a:pt x="1543687" y="976974"/>
                    </a:cubicBezTo>
                    <a:lnTo>
                      <a:pt x="1402080" y="806931"/>
                    </a:lnTo>
                    <a:close/>
                    <a:moveTo>
                      <a:pt x="892024" y="1033702"/>
                    </a:moveTo>
                    <a:lnTo>
                      <a:pt x="665325" y="1033702"/>
                    </a:lnTo>
                    <a:cubicBezTo>
                      <a:pt x="657436" y="1033702"/>
                      <a:pt x="651143" y="1027355"/>
                      <a:pt x="651143" y="1019448"/>
                    </a:cubicBezTo>
                    <a:cubicBezTo>
                      <a:pt x="651143" y="1011542"/>
                      <a:pt x="657436" y="1005266"/>
                      <a:pt x="665325" y="1005266"/>
                    </a:cubicBezTo>
                    <a:lnTo>
                      <a:pt x="892024" y="1005266"/>
                    </a:lnTo>
                    <a:cubicBezTo>
                      <a:pt x="899788" y="1005266"/>
                      <a:pt x="906206" y="1011559"/>
                      <a:pt x="906206" y="1019448"/>
                    </a:cubicBezTo>
                    <a:cubicBezTo>
                      <a:pt x="906009" y="1027409"/>
                      <a:pt x="899788" y="1033702"/>
                      <a:pt x="892024" y="1033702"/>
                    </a:cubicBezTo>
                    <a:close/>
                    <a:moveTo>
                      <a:pt x="544947" y="977045"/>
                    </a:moveTo>
                    <a:lnTo>
                      <a:pt x="588192" y="925140"/>
                    </a:lnTo>
                    <a:lnTo>
                      <a:pt x="968959" y="925140"/>
                    </a:lnTo>
                    <a:lnTo>
                      <a:pt x="1012205" y="977045"/>
                    </a:lnTo>
                    <a:lnTo>
                      <a:pt x="544947" y="977045"/>
                    </a:lnTo>
                    <a:close/>
                    <a:moveTo>
                      <a:pt x="1322258" y="706706"/>
                    </a:moveTo>
                    <a:cubicBezTo>
                      <a:pt x="1322258" y="733976"/>
                      <a:pt x="1299990" y="756173"/>
                      <a:pt x="1272845" y="756173"/>
                    </a:cubicBezTo>
                    <a:lnTo>
                      <a:pt x="284289" y="756173"/>
                    </a:lnTo>
                    <a:cubicBezTo>
                      <a:pt x="257144" y="756173"/>
                      <a:pt x="234875" y="733905"/>
                      <a:pt x="234875" y="706706"/>
                    </a:cubicBezTo>
                    <a:lnTo>
                      <a:pt x="234875" y="113744"/>
                    </a:lnTo>
                    <a:cubicBezTo>
                      <a:pt x="234875" y="86474"/>
                      <a:pt x="257144" y="64277"/>
                      <a:pt x="284289" y="64277"/>
                    </a:cubicBezTo>
                    <a:lnTo>
                      <a:pt x="1272845" y="64277"/>
                    </a:lnTo>
                    <a:cubicBezTo>
                      <a:pt x="1299990" y="64277"/>
                      <a:pt x="1322258" y="86545"/>
                      <a:pt x="1322258" y="113744"/>
                    </a:cubicBezTo>
                    <a:cubicBezTo>
                      <a:pt x="1322258" y="113744"/>
                      <a:pt x="1322258" y="706706"/>
                      <a:pt x="1322258" y="706706"/>
                    </a:cubicBezTo>
                    <a:close/>
                  </a:path>
                </a:pathLst>
              </a:custGeom>
              <a:grpFill/>
              <a:ln w="9525" cap="flat">
                <a:solidFill>
                  <a:schemeClr val="bg1"/>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6" name="PA-任意多边形: 形状 1788"/>
              <p:cNvSpPr/>
              <p:nvPr>
                <p:custDataLst>
                  <p:tags r:id="rId8"/>
                </p:custDataLst>
              </p:nvPr>
            </p:nvSpPr>
            <p:spPr>
              <a:xfrm>
                <a:off x="20184238" y="1182710"/>
                <a:ext cx="878541" cy="484094"/>
              </a:xfrm>
              <a:custGeom>
                <a:avLst/>
                <a:gdLst>
                  <a:gd name="connsiteX0" fmla="*/ 763685 w 878541"/>
                  <a:gd name="connsiteY0" fmla="*/ 418723 h 484094"/>
                  <a:gd name="connsiteX1" fmla="*/ 148707 w 878541"/>
                  <a:gd name="connsiteY1" fmla="*/ 418723 h 484094"/>
                  <a:gd name="connsiteX2" fmla="*/ 286153 w 878541"/>
                  <a:gd name="connsiteY2" fmla="*/ 296427 h 484094"/>
                  <a:gd name="connsiteX3" fmla="*/ 484058 w 878541"/>
                  <a:gd name="connsiteY3" fmla="*/ 356992 h 484094"/>
                  <a:gd name="connsiteX4" fmla="*/ 715814 w 878541"/>
                  <a:gd name="connsiteY4" fmla="*/ 192867 h 484094"/>
                  <a:gd name="connsiteX5" fmla="*/ 669359 w 878541"/>
                  <a:gd name="connsiteY5" fmla="*/ 127406 h 484094"/>
                  <a:gd name="connsiteX6" fmla="*/ 469930 w 878541"/>
                  <a:gd name="connsiteY6" fmla="*/ 268762 h 484094"/>
                  <a:gd name="connsiteX7" fmla="*/ 266646 w 878541"/>
                  <a:gd name="connsiteY7" fmla="*/ 206529 h 484094"/>
                  <a:gd name="connsiteX8" fmla="*/ 85900 w 878541"/>
                  <a:gd name="connsiteY8" fmla="*/ 367266 h 484094"/>
                  <a:gd name="connsiteX9" fmla="*/ 85900 w 878541"/>
                  <a:gd name="connsiteY9" fmla="*/ 115286 h 484094"/>
                  <a:gd name="connsiteX10" fmla="*/ 115286 w 878541"/>
                  <a:gd name="connsiteY10" fmla="*/ 115286 h 484094"/>
                  <a:gd name="connsiteX11" fmla="*/ 64331 w 878541"/>
                  <a:gd name="connsiteY11" fmla="*/ 13447 h 484094"/>
                  <a:gd name="connsiteX12" fmla="*/ 13447 w 878541"/>
                  <a:gd name="connsiteY12" fmla="*/ 115286 h 484094"/>
                  <a:gd name="connsiteX13" fmla="*/ 45792 w 878541"/>
                  <a:gd name="connsiteY13" fmla="*/ 115286 h 484094"/>
                  <a:gd name="connsiteX14" fmla="*/ 45792 w 878541"/>
                  <a:gd name="connsiteY14" fmla="*/ 458832 h 484094"/>
                  <a:gd name="connsiteX15" fmla="*/ 763685 w 878541"/>
                  <a:gd name="connsiteY15" fmla="*/ 458832 h 484094"/>
                  <a:gd name="connsiteX16" fmla="*/ 763685 w 878541"/>
                  <a:gd name="connsiteY16" fmla="*/ 488415 h 484094"/>
                  <a:gd name="connsiteX17" fmla="*/ 865453 w 878541"/>
                  <a:gd name="connsiteY17" fmla="*/ 437531 h 484094"/>
                  <a:gd name="connsiteX18" fmla="*/ 763685 w 878541"/>
                  <a:gd name="connsiteY18" fmla="*/ 386648 h 4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541" h="484094">
                    <a:moveTo>
                      <a:pt x="763685" y="418723"/>
                    </a:moveTo>
                    <a:lnTo>
                      <a:pt x="148707" y="418723"/>
                    </a:lnTo>
                    <a:lnTo>
                      <a:pt x="286153" y="296427"/>
                    </a:lnTo>
                    <a:lnTo>
                      <a:pt x="484058" y="356992"/>
                    </a:lnTo>
                    <a:lnTo>
                      <a:pt x="715814" y="192867"/>
                    </a:lnTo>
                    <a:lnTo>
                      <a:pt x="669359" y="127406"/>
                    </a:lnTo>
                    <a:lnTo>
                      <a:pt x="469930" y="268762"/>
                    </a:lnTo>
                    <a:lnTo>
                      <a:pt x="266646" y="206529"/>
                    </a:lnTo>
                    <a:lnTo>
                      <a:pt x="85900" y="367266"/>
                    </a:lnTo>
                    <a:lnTo>
                      <a:pt x="85900" y="115286"/>
                    </a:lnTo>
                    <a:lnTo>
                      <a:pt x="115286" y="115286"/>
                    </a:lnTo>
                    <a:lnTo>
                      <a:pt x="64331" y="13447"/>
                    </a:lnTo>
                    <a:lnTo>
                      <a:pt x="13447" y="115286"/>
                    </a:lnTo>
                    <a:lnTo>
                      <a:pt x="45792" y="115286"/>
                    </a:lnTo>
                    <a:lnTo>
                      <a:pt x="45792" y="458832"/>
                    </a:lnTo>
                    <a:lnTo>
                      <a:pt x="763685" y="458832"/>
                    </a:lnTo>
                    <a:lnTo>
                      <a:pt x="763685" y="488415"/>
                    </a:lnTo>
                    <a:lnTo>
                      <a:pt x="865453" y="437531"/>
                    </a:lnTo>
                    <a:lnTo>
                      <a:pt x="763685" y="386648"/>
                    </a:lnTo>
                    <a:close/>
                  </a:path>
                </a:pathLst>
              </a:custGeom>
              <a:grpFill/>
              <a:ln w="9525" cap="flat">
                <a:solidFill>
                  <a:schemeClr val="bg1"/>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45" name="icon_3"/>
            <p:cNvSpPr>
              <a:spLocks noChangeAspect="1"/>
            </p:cNvSpPr>
            <p:nvPr>
              <p:custDataLst>
                <p:tags r:id="rId9"/>
              </p:custDataLst>
            </p:nvPr>
          </p:nvSpPr>
          <p:spPr bwMode="auto">
            <a:xfrm>
              <a:off x="2777" y="8175"/>
              <a:ext cx="894" cy="573"/>
            </a:xfrm>
            <a:custGeom>
              <a:avLst/>
              <a:gdLst>
                <a:gd name="connsiteX0" fmla="*/ 25545 w 607639"/>
                <a:gd name="connsiteY0" fmla="*/ 359505 h 416830"/>
                <a:gd name="connsiteX1" fmla="*/ 25545 w 607639"/>
                <a:gd name="connsiteY1" fmla="*/ 369726 h 416830"/>
                <a:gd name="connsiteX2" fmla="*/ 47262 w 607639"/>
                <a:gd name="connsiteY2" fmla="*/ 391322 h 416830"/>
                <a:gd name="connsiteX3" fmla="*/ 560377 w 607639"/>
                <a:gd name="connsiteY3" fmla="*/ 391322 h 416830"/>
                <a:gd name="connsiteX4" fmla="*/ 582095 w 607639"/>
                <a:gd name="connsiteY4" fmla="*/ 369726 h 416830"/>
                <a:gd name="connsiteX5" fmla="*/ 582095 w 607639"/>
                <a:gd name="connsiteY5" fmla="*/ 359505 h 416830"/>
                <a:gd name="connsiteX6" fmla="*/ 456944 w 607639"/>
                <a:gd name="connsiteY6" fmla="*/ 54829 h 416830"/>
                <a:gd name="connsiteX7" fmla="*/ 461041 w 607639"/>
                <a:gd name="connsiteY7" fmla="*/ 54829 h 416830"/>
                <a:gd name="connsiteX8" fmla="*/ 473776 w 607639"/>
                <a:gd name="connsiteY8" fmla="*/ 67646 h 416830"/>
                <a:gd name="connsiteX9" fmla="*/ 461041 w 607639"/>
                <a:gd name="connsiteY9" fmla="*/ 80374 h 416830"/>
                <a:gd name="connsiteX10" fmla="*/ 456944 w 607639"/>
                <a:gd name="connsiteY10" fmla="*/ 80374 h 416830"/>
                <a:gd name="connsiteX11" fmla="*/ 444209 w 607639"/>
                <a:gd name="connsiteY11" fmla="*/ 67646 h 416830"/>
                <a:gd name="connsiteX12" fmla="*/ 456944 w 607639"/>
                <a:gd name="connsiteY12" fmla="*/ 54829 h 416830"/>
                <a:gd name="connsiteX13" fmla="*/ 88110 w 607639"/>
                <a:gd name="connsiteY13" fmla="*/ 54829 h 416830"/>
                <a:gd name="connsiteX14" fmla="*/ 415034 w 607639"/>
                <a:gd name="connsiteY14" fmla="*/ 54829 h 416830"/>
                <a:gd name="connsiteX15" fmla="*/ 427851 w 607639"/>
                <a:gd name="connsiteY15" fmla="*/ 67626 h 416830"/>
                <a:gd name="connsiteX16" fmla="*/ 415034 w 607639"/>
                <a:gd name="connsiteY16" fmla="*/ 80334 h 416830"/>
                <a:gd name="connsiteX17" fmla="*/ 100838 w 607639"/>
                <a:gd name="connsiteY17" fmla="*/ 80334 h 416830"/>
                <a:gd name="connsiteX18" fmla="*/ 100838 w 607639"/>
                <a:gd name="connsiteY18" fmla="*/ 279126 h 416830"/>
                <a:gd name="connsiteX19" fmla="*/ 506800 w 607639"/>
                <a:gd name="connsiteY19" fmla="*/ 279126 h 416830"/>
                <a:gd name="connsiteX20" fmla="*/ 506800 w 607639"/>
                <a:gd name="connsiteY20" fmla="*/ 80334 h 416830"/>
                <a:gd name="connsiteX21" fmla="*/ 499324 w 607639"/>
                <a:gd name="connsiteY21" fmla="*/ 80334 h 416830"/>
                <a:gd name="connsiteX22" fmla="*/ 486596 w 607639"/>
                <a:gd name="connsiteY22" fmla="*/ 67626 h 416830"/>
                <a:gd name="connsiteX23" fmla="*/ 499324 w 607639"/>
                <a:gd name="connsiteY23" fmla="*/ 54829 h 416830"/>
                <a:gd name="connsiteX24" fmla="*/ 519528 w 607639"/>
                <a:gd name="connsiteY24" fmla="*/ 54829 h 416830"/>
                <a:gd name="connsiteX25" fmla="*/ 532345 w 607639"/>
                <a:gd name="connsiteY25" fmla="*/ 67626 h 416830"/>
                <a:gd name="connsiteX26" fmla="*/ 532345 w 607639"/>
                <a:gd name="connsiteY26" fmla="*/ 291923 h 416830"/>
                <a:gd name="connsiteX27" fmla="*/ 519528 w 607639"/>
                <a:gd name="connsiteY27" fmla="*/ 304631 h 416830"/>
                <a:gd name="connsiteX28" fmla="*/ 88110 w 607639"/>
                <a:gd name="connsiteY28" fmla="*/ 304631 h 416830"/>
                <a:gd name="connsiteX29" fmla="*/ 75293 w 607639"/>
                <a:gd name="connsiteY29" fmla="*/ 291923 h 416830"/>
                <a:gd name="connsiteX30" fmla="*/ 75293 w 607639"/>
                <a:gd name="connsiteY30" fmla="*/ 67626 h 416830"/>
                <a:gd name="connsiteX31" fmla="*/ 88110 w 607639"/>
                <a:gd name="connsiteY31" fmla="*/ 54829 h 416830"/>
                <a:gd name="connsiteX32" fmla="*/ 45927 w 607639"/>
                <a:gd name="connsiteY32" fmla="*/ 25508 h 416830"/>
                <a:gd name="connsiteX33" fmla="*/ 45927 w 607639"/>
                <a:gd name="connsiteY33" fmla="*/ 333997 h 416830"/>
                <a:gd name="connsiteX34" fmla="*/ 561623 w 607639"/>
                <a:gd name="connsiteY34" fmla="*/ 333997 h 416830"/>
                <a:gd name="connsiteX35" fmla="*/ 561623 w 607639"/>
                <a:gd name="connsiteY35" fmla="*/ 25508 h 416830"/>
                <a:gd name="connsiteX36" fmla="*/ 33199 w 607639"/>
                <a:gd name="connsiteY36" fmla="*/ 0 h 416830"/>
                <a:gd name="connsiteX37" fmla="*/ 574440 w 607639"/>
                <a:gd name="connsiteY37" fmla="*/ 0 h 416830"/>
                <a:gd name="connsiteX38" fmla="*/ 587168 w 607639"/>
                <a:gd name="connsiteY38" fmla="*/ 12798 h 416830"/>
                <a:gd name="connsiteX39" fmla="*/ 587168 w 607639"/>
                <a:gd name="connsiteY39" fmla="*/ 333997 h 416830"/>
                <a:gd name="connsiteX40" fmla="*/ 594822 w 607639"/>
                <a:gd name="connsiteY40" fmla="*/ 333997 h 416830"/>
                <a:gd name="connsiteX41" fmla="*/ 607639 w 607639"/>
                <a:gd name="connsiteY41" fmla="*/ 346707 h 416830"/>
                <a:gd name="connsiteX42" fmla="*/ 607639 w 607639"/>
                <a:gd name="connsiteY42" fmla="*/ 369726 h 416830"/>
                <a:gd name="connsiteX43" fmla="*/ 560377 w 607639"/>
                <a:gd name="connsiteY43" fmla="*/ 416830 h 416830"/>
                <a:gd name="connsiteX44" fmla="*/ 47262 w 607639"/>
                <a:gd name="connsiteY44" fmla="*/ 416830 h 416830"/>
                <a:gd name="connsiteX45" fmla="*/ 0 w 607639"/>
                <a:gd name="connsiteY45" fmla="*/ 369726 h 416830"/>
                <a:gd name="connsiteX46" fmla="*/ 0 w 607639"/>
                <a:gd name="connsiteY46" fmla="*/ 346707 h 416830"/>
                <a:gd name="connsiteX47" fmla="*/ 12728 w 607639"/>
                <a:gd name="connsiteY47" fmla="*/ 333997 h 416830"/>
                <a:gd name="connsiteX48" fmla="*/ 20382 w 607639"/>
                <a:gd name="connsiteY48" fmla="*/ 333997 h 416830"/>
                <a:gd name="connsiteX49" fmla="*/ 20382 w 607639"/>
                <a:gd name="connsiteY49" fmla="*/ 12798 h 416830"/>
                <a:gd name="connsiteX50" fmla="*/ 33199 w 607639"/>
                <a:gd name="connsiteY50" fmla="*/ 0 h 41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7639" h="416830">
                  <a:moveTo>
                    <a:pt x="25545" y="359505"/>
                  </a:moveTo>
                  <a:lnTo>
                    <a:pt x="25545" y="369726"/>
                  </a:lnTo>
                  <a:cubicBezTo>
                    <a:pt x="25545" y="381635"/>
                    <a:pt x="35246" y="391322"/>
                    <a:pt x="47262" y="391322"/>
                  </a:cubicBezTo>
                  <a:lnTo>
                    <a:pt x="560377" y="391322"/>
                  </a:lnTo>
                  <a:cubicBezTo>
                    <a:pt x="572304" y="391322"/>
                    <a:pt x="582095" y="381635"/>
                    <a:pt x="582095" y="369726"/>
                  </a:cubicBezTo>
                  <a:lnTo>
                    <a:pt x="582095" y="359505"/>
                  </a:lnTo>
                  <a:close/>
                  <a:moveTo>
                    <a:pt x="456944" y="54829"/>
                  </a:moveTo>
                  <a:lnTo>
                    <a:pt x="461041" y="54829"/>
                  </a:lnTo>
                  <a:cubicBezTo>
                    <a:pt x="468077" y="54829"/>
                    <a:pt x="473776" y="60525"/>
                    <a:pt x="473776" y="67646"/>
                  </a:cubicBezTo>
                  <a:cubicBezTo>
                    <a:pt x="473776" y="74678"/>
                    <a:pt x="468077" y="80374"/>
                    <a:pt x="461041" y="80374"/>
                  </a:cubicBezTo>
                  <a:lnTo>
                    <a:pt x="456944" y="80374"/>
                  </a:lnTo>
                  <a:cubicBezTo>
                    <a:pt x="449909" y="80374"/>
                    <a:pt x="444209" y="74678"/>
                    <a:pt x="444209" y="67646"/>
                  </a:cubicBezTo>
                  <a:cubicBezTo>
                    <a:pt x="444209" y="60525"/>
                    <a:pt x="449909" y="54829"/>
                    <a:pt x="456944" y="54829"/>
                  </a:cubicBezTo>
                  <a:close/>
                  <a:moveTo>
                    <a:pt x="88110" y="54829"/>
                  </a:moveTo>
                  <a:lnTo>
                    <a:pt x="415034" y="54829"/>
                  </a:lnTo>
                  <a:cubicBezTo>
                    <a:pt x="422154" y="54829"/>
                    <a:pt x="427851" y="60516"/>
                    <a:pt x="427851" y="67626"/>
                  </a:cubicBezTo>
                  <a:cubicBezTo>
                    <a:pt x="427851" y="74646"/>
                    <a:pt x="422154" y="80334"/>
                    <a:pt x="415034" y="80334"/>
                  </a:cubicBezTo>
                  <a:lnTo>
                    <a:pt x="100838" y="80334"/>
                  </a:lnTo>
                  <a:lnTo>
                    <a:pt x="100838" y="279126"/>
                  </a:lnTo>
                  <a:lnTo>
                    <a:pt x="506800" y="279126"/>
                  </a:lnTo>
                  <a:lnTo>
                    <a:pt x="506800" y="80334"/>
                  </a:lnTo>
                  <a:lnTo>
                    <a:pt x="499324" y="80334"/>
                  </a:lnTo>
                  <a:cubicBezTo>
                    <a:pt x="492292" y="80334"/>
                    <a:pt x="486596" y="74646"/>
                    <a:pt x="486596" y="67626"/>
                  </a:cubicBezTo>
                  <a:cubicBezTo>
                    <a:pt x="486596" y="60516"/>
                    <a:pt x="492292" y="54829"/>
                    <a:pt x="499324" y="54829"/>
                  </a:cubicBezTo>
                  <a:lnTo>
                    <a:pt x="519528" y="54829"/>
                  </a:lnTo>
                  <a:cubicBezTo>
                    <a:pt x="526560" y="54829"/>
                    <a:pt x="532345" y="60516"/>
                    <a:pt x="532345" y="67626"/>
                  </a:cubicBezTo>
                  <a:lnTo>
                    <a:pt x="532345" y="291923"/>
                  </a:lnTo>
                  <a:cubicBezTo>
                    <a:pt x="532345" y="298944"/>
                    <a:pt x="526560" y="304631"/>
                    <a:pt x="519528" y="304631"/>
                  </a:cubicBezTo>
                  <a:lnTo>
                    <a:pt x="88110" y="304631"/>
                  </a:lnTo>
                  <a:cubicBezTo>
                    <a:pt x="80990" y="304631"/>
                    <a:pt x="75293" y="298944"/>
                    <a:pt x="75293" y="291923"/>
                  </a:cubicBezTo>
                  <a:lnTo>
                    <a:pt x="75293" y="67626"/>
                  </a:lnTo>
                  <a:cubicBezTo>
                    <a:pt x="75293" y="60516"/>
                    <a:pt x="80990" y="54829"/>
                    <a:pt x="88110" y="54829"/>
                  </a:cubicBezTo>
                  <a:close/>
                  <a:moveTo>
                    <a:pt x="45927" y="25508"/>
                  </a:moveTo>
                  <a:lnTo>
                    <a:pt x="45927" y="333997"/>
                  </a:lnTo>
                  <a:lnTo>
                    <a:pt x="561623" y="333997"/>
                  </a:lnTo>
                  <a:lnTo>
                    <a:pt x="561623" y="25508"/>
                  </a:lnTo>
                  <a:close/>
                  <a:moveTo>
                    <a:pt x="33199" y="0"/>
                  </a:moveTo>
                  <a:lnTo>
                    <a:pt x="574440" y="0"/>
                  </a:lnTo>
                  <a:cubicBezTo>
                    <a:pt x="581472" y="0"/>
                    <a:pt x="587168" y="5777"/>
                    <a:pt x="587168" y="12798"/>
                  </a:cubicBezTo>
                  <a:lnTo>
                    <a:pt x="587168" y="333997"/>
                  </a:lnTo>
                  <a:lnTo>
                    <a:pt x="594822" y="333997"/>
                  </a:lnTo>
                  <a:cubicBezTo>
                    <a:pt x="601854" y="333997"/>
                    <a:pt x="607639" y="339685"/>
                    <a:pt x="607639" y="346707"/>
                  </a:cubicBezTo>
                  <a:lnTo>
                    <a:pt x="607639" y="369726"/>
                  </a:lnTo>
                  <a:cubicBezTo>
                    <a:pt x="607639" y="395677"/>
                    <a:pt x="586456" y="416830"/>
                    <a:pt x="560377" y="416830"/>
                  </a:cubicBezTo>
                  <a:lnTo>
                    <a:pt x="47262" y="416830"/>
                  </a:lnTo>
                  <a:cubicBezTo>
                    <a:pt x="21184" y="416830"/>
                    <a:pt x="0" y="395677"/>
                    <a:pt x="0" y="369726"/>
                  </a:cubicBezTo>
                  <a:lnTo>
                    <a:pt x="0" y="346707"/>
                  </a:lnTo>
                  <a:cubicBezTo>
                    <a:pt x="0" y="339685"/>
                    <a:pt x="5697" y="333997"/>
                    <a:pt x="12728" y="333997"/>
                  </a:cubicBezTo>
                  <a:lnTo>
                    <a:pt x="20382" y="333997"/>
                  </a:lnTo>
                  <a:lnTo>
                    <a:pt x="20382" y="12798"/>
                  </a:lnTo>
                  <a:cubicBezTo>
                    <a:pt x="20382" y="5777"/>
                    <a:pt x="26168" y="0"/>
                    <a:pt x="33199" y="0"/>
                  </a:cubicBezTo>
                  <a:close/>
                </a:path>
              </a:pathLst>
            </a:custGeom>
            <a:solidFill>
              <a:schemeClr val="accent1"/>
            </a:solidFill>
            <a:ln>
              <a:noFill/>
            </a:ln>
          </p:spPr>
        </p:sp>
      </p:grpSp>
    </p:spTree>
    <p:custDataLst>
      <p:tags r:id="rId10"/>
    </p:custDataLst>
  </p:cSld>
  <p:clrMapOvr>
    <a:masterClrMapping/>
  </p:clrMapOvr>
  <p:transition advTm="9913"/>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t>致谢</a:t>
            </a:r>
          </a:p>
        </p:txBody>
      </p:sp>
      <p:sp>
        <p:nvSpPr>
          <p:cNvPr id="3" name="灯片编号占位符 2"/>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8" name="文本框 7"/>
          <p:cNvSpPr txBox="1"/>
          <p:nvPr>
            <p:custDataLst>
              <p:tags r:id="rId1"/>
            </p:custDataLst>
          </p:nvPr>
        </p:nvSpPr>
        <p:spPr>
          <a:xfrm>
            <a:off x="833120" y="2638425"/>
            <a:ext cx="10520680" cy="2406015"/>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0" lvl="0" indent="0" algn="just" fontAlgn="ctr">
              <a:lnSpc>
                <a:spcPct val="190000"/>
              </a:lnSpc>
              <a:spcBef>
                <a:spcPts val="2265"/>
              </a:spcBef>
              <a:spcAft>
                <a:spcPts val="0"/>
              </a:spcAft>
              <a:buSzPct val="100000"/>
              <a:buNone/>
            </a:pPr>
            <a:r>
              <a:rPr lang="zh-CN" altLang="en-US" sz="1800"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衷心感谢导师赵永敢老师对我的工作的指导和帮助，感谢孙振涛老师、李然老师、李璇师姐、钱学进师兄的指导和帮助。特别感谢李然老师耐心地对我的论文写作和语言做出细致的指导。感谢老师们耐心解答我的疑问，尽可能提供我需要的资源。</a:t>
            </a:r>
            <a:endParaRPr lang="zh-CN" altLang="en-US" sz="1800"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custDataLst>
      <p:tags r:id="rId2"/>
    </p:custDataLst>
  </p:cSld>
  <p:clrMapOvr>
    <a:masterClrMapping/>
  </p:clrMapOvr>
  <p:transition advTm="668"/>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3441697" y="2274838"/>
            <a:ext cx="4816932" cy="1198880"/>
          </a:xfrm>
          <a:prstGeom prst="rect">
            <a:avLst/>
          </a:prstGeom>
          <a:noFill/>
        </p:spPr>
        <p:txBody>
          <a:bodyPr wrap="square" rtlCol="0">
            <a:spAutoFit/>
          </a:bodyPr>
          <a:lstStyle/>
          <a:p>
            <a:r>
              <a:rPr kumimoji="1" lang="zh-CN" altLang="en-GB" sz="7200" b="1" dirty="0">
                <a:solidFill>
                  <a:schemeClr val="bg1"/>
                </a:solidFill>
                <a:latin typeface="Times New Roman" panose="02020603050405020304" charset="0"/>
                <a:ea typeface="PingFang SC Light" panose="020B0400000000000000" pitchFamily="34" charset="-122"/>
                <a:cs typeface="Arial" panose="020B0604020202020204" pitchFamily="34" charset="0"/>
              </a:rPr>
              <a:t>谢谢！</a:t>
            </a:r>
            <a:endParaRPr kumimoji="1" lang="zh-CN" altLang="en-GB" sz="7200" b="1" dirty="0">
              <a:solidFill>
                <a:schemeClr val="bg1"/>
              </a:solidFill>
              <a:latin typeface="Times New Roman" panose="02020603050405020304" charset="0"/>
              <a:ea typeface="PingFang SC Light" panose="020B0400000000000000" pitchFamily="34" charset="-122"/>
              <a:cs typeface="Arial" panose="020B0604020202020204" pitchFamily="34" charset="0"/>
            </a:endParaRPr>
          </a:p>
        </p:txBody>
      </p:sp>
      <p:sp>
        <p:nvSpPr>
          <p:cNvPr id="2" name="灯片编号占位符 1"/>
          <p:cNvSpPr>
            <a:spLocks noGrp="1"/>
          </p:cNvSpPr>
          <p:nvPr>
            <p:ph type="sldNum" sz="quarter" idx="12"/>
          </p:nvPr>
        </p:nvSpPr>
        <p:spPr/>
        <p:txBody>
          <a:bodyPr/>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Tree>
  </p:cSld>
  <p:clrMapOvr>
    <a:masterClrMapping/>
  </p:clrMapOvr>
  <p:transition advTm="626"/>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sz="3200" dirty="0"/>
              <a:t>研究背景</a:t>
            </a:r>
            <a:endParaRPr sz="3200" dirty="0"/>
          </a:p>
        </p:txBody>
      </p:sp>
      <p:sp>
        <p:nvSpPr>
          <p:cNvPr id="5" name="灯片编号占位符 4"/>
          <p:cNvSpPr>
            <a:spLocks noGrp="1"/>
          </p:cNvSpPr>
          <p:nvPr>
            <p:ph type="sldNum" sz="quarter" idx="12"/>
          </p:nvPr>
        </p:nvSpPr>
        <p:spPr>
          <a:xfrm>
            <a:off x="8610600" y="635635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13" name="文本框 12"/>
          <p:cNvSpPr txBox="1"/>
          <p:nvPr>
            <p:custDataLst>
              <p:tags r:id="rId1"/>
            </p:custDataLst>
          </p:nvPr>
        </p:nvSpPr>
        <p:spPr>
          <a:xfrm>
            <a:off x="239395" y="6111240"/>
            <a:ext cx="8146415" cy="245110"/>
          </a:xfrm>
          <a:prstGeom prst="rect">
            <a:avLst/>
          </a:prstGeom>
          <a:noFill/>
          <a:ln w="9525">
            <a:noFill/>
          </a:ln>
        </p:spPr>
        <p:txBody>
          <a:bodyPr wrap="square">
            <a:spAutoFit/>
          </a:bodyPr>
          <a:p>
            <a:pPr indent="0"/>
            <a:r>
              <a:rPr lang="en-US" sz="1000" b="0">
                <a:solidFill>
                  <a:schemeClr val="bg1">
                    <a:lumMod val="50000"/>
                  </a:schemeClr>
                </a:solidFill>
                <a:latin typeface="Times New Roman" panose="02020603050405020304" charset="0"/>
                <a:ea typeface="宋体" panose="02010600030101010101" pitchFamily="2" charset="-122"/>
                <a:cs typeface="Times New Roman" panose="02020603050405020304" charset="0"/>
              </a:rPr>
              <a:t>[1] </a:t>
            </a:r>
            <a:r>
              <a:rPr sz="1000" b="0">
                <a:solidFill>
                  <a:schemeClr val="bg1">
                    <a:lumMod val="50000"/>
                  </a:schemeClr>
                </a:solidFill>
                <a:latin typeface="Times New Roman" panose="02020603050405020304" charset="0"/>
                <a:ea typeface="宋体" panose="02010600030101010101" pitchFamily="2" charset="-122"/>
                <a:cs typeface="Times New Roman" panose="02020603050405020304" charset="0"/>
              </a:rPr>
              <a:t>张君宇,宋猛,刘伯恩.中国二氧化碳排放现状与减排建议[J].中国国土资源经济,2022,35(04):38-44+50.DOI:10.19676/j.cnki.1672-6995.000685.</a:t>
            </a:r>
            <a:endParaRPr sz="1000" b="0">
              <a:solidFill>
                <a:schemeClr val="bg1">
                  <a:lumMod val="50000"/>
                </a:schemeClr>
              </a:solidFill>
              <a:latin typeface="Times New Roman" panose="02020603050405020304" charset="0"/>
              <a:ea typeface="宋体" panose="02010600030101010101" pitchFamily="2" charset="-122"/>
              <a:cs typeface="Times New Roman" panose="02020603050405020304" charset="0"/>
            </a:endParaRPr>
          </a:p>
        </p:txBody>
      </p:sp>
      <p:pic>
        <p:nvPicPr>
          <p:cNvPr id="3" name="图片 4" descr="5 2018年30个省份人均GDP的CO2排放量"/>
          <p:cNvPicPr>
            <a:picLocks noChangeAspect="1"/>
          </p:cNvPicPr>
          <p:nvPr>
            <p:custDataLst>
              <p:tags r:id="rId2"/>
            </p:custDataLst>
          </p:nvPr>
        </p:nvPicPr>
        <p:blipFill>
          <a:blip r:embed="rId3"/>
          <a:stretch>
            <a:fillRect/>
          </a:stretch>
        </p:blipFill>
        <p:spPr>
          <a:xfrm>
            <a:off x="6615430" y="3030220"/>
            <a:ext cx="4973320" cy="2997835"/>
          </a:xfrm>
          <a:prstGeom prst="rect">
            <a:avLst/>
          </a:prstGeom>
        </p:spPr>
      </p:pic>
      <p:sp>
        <p:nvSpPr>
          <p:cNvPr id="7" name="文本框 6"/>
          <p:cNvSpPr txBox="1"/>
          <p:nvPr>
            <p:custDataLst>
              <p:tags r:id="rId4"/>
            </p:custDataLst>
          </p:nvPr>
        </p:nvSpPr>
        <p:spPr>
          <a:xfrm>
            <a:off x="391160" y="1294130"/>
            <a:ext cx="5948680" cy="2839085"/>
          </a:xfrm>
          <a:prstGeom prst="rect">
            <a:avLst/>
          </a:prstGeom>
          <a:solidFill>
            <a:schemeClr val="accent4">
              <a:lumMod val="20000"/>
              <a:lumOff val="80000"/>
            </a:schemeClr>
          </a:solidFill>
        </p:spPr>
        <p:txBody>
          <a:bodyPr wrap="square" rtlCol="0" anchor="t">
            <a:noAutofit/>
          </a:bodyPr>
          <a:p>
            <a:pPr marL="342900" indent="-342900" fontAlgn="auto">
              <a:lnSpc>
                <a:spcPct val="170000"/>
              </a:lnSpc>
              <a:buFont typeface="Arial" panose="020B0604020202020204" pitchFamily="34" charset="0"/>
              <a:buChar char="•"/>
            </a:pPr>
            <a:r>
              <a:rPr lang="zh-CN" sz="2000">
                <a:latin typeface="华文中宋" panose="02010600040101010101" charset="-122"/>
                <a:ea typeface="华文中宋" panose="02010600040101010101" charset="-122"/>
                <a:cs typeface="华文中宋" panose="02010600040101010101" charset="-122"/>
                <a:sym typeface="+mn-ea"/>
              </a:rPr>
              <a:t>煤炭大省</a:t>
            </a:r>
            <a:r>
              <a:rPr lang="en-US" altLang="zh-CN" sz="2000">
                <a:latin typeface="华文中宋" panose="02010600040101010101" charset="-122"/>
                <a:ea typeface="华文中宋" panose="02010600040101010101" charset="-122"/>
                <a:cs typeface="华文中宋" panose="02010600040101010101" charset="-122"/>
                <a:sym typeface="+mn-ea"/>
              </a:rPr>
              <a:t> </a:t>
            </a:r>
            <a:r>
              <a:rPr lang="zh-CN" sz="2000">
                <a:latin typeface="华文中宋" panose="02010600040101010101" charset="-122"/>
                <a:ea typeface="华文中宋" panose="02010600040101010101" charset="-122"/>
                <a:cs typeface="华文中宋" panose="02010600040101010101" charset="-122"/>
                <a:sym typeface="+mn-ea"/>
              </a:rPr>
              <a:t>高耗能产业为主</a:t>
            </a:r>
            <a:endParaRPr lang="zh-CN" sz="2000">
              <a:latin typeface="华文中宋" panose="02010600040101010101" charset="-122"/>
              <a:ea typeface="华文中宋" panose="02010600040101010101" charset="-122"/>
              <a:cs typeface="华文中宋" panose="02010600040101010101" charset="-122"/>
              <a:sym typeface="+mn-ea"/>
            </a:endParaRPr>
          </a:p>
          <a:p>
            <a:pPr marL="342900" indent="-342900" fontAlgn="auto">
              <a:lnSpc>
                <a:spcPct val="170000"/>
              </a:lnSpc>
              <a:buFont typeface="Arial" panose="020B0604020202020204" pitchFamily="34" charset="0"/>
              <a:buChar char="•"/>
            </a:pPr>
            <a:r>
              <a:rPr lang="zh-CN" sz="2000">
                <a:latin typeface="华文中宋" panose="02010600040101010101" charset="-122"/>
                <a:ea typeface="华文中宋" panose="02010600040101010101" charset="-122"/>
                <a:cs typeface="华文中宋" panose="02010600040101010101" charset="-122"/>
                <a:sym typeface="+mn-ea"/>
              </a:rPr>
              <a:t>经济发展与煤炭消费联系非常紧密</a:t>
            </a:r>
            <a:endParaRPr lang="zh-CN" sz="2000">
              <a:latin typeface="华文中宋" panose="02010600040101010101" charset="-122"/>
              <a:ea typeface="华文中宋" panose="02010600040101010101" charset="-122"/>
              <a:cs typeface="华文中宋" panose="02010600040101010101" charset="-122"/>
              <a:sym typeface="+mn-ea"/>
            </a:endParaRPr>
          </a:p>
          <a:p>
            <a:pPr marL="342900" indent="-342900" fontAlgn="auto">
              <a:lnSpc>
                <a:spcPct val="170000"/>
              </a:lnSpc>
              <a:buFont typeface="Arial" panose="020B0604020202020204" pitchFamily="34" charset="0"/>
              <a:buChar char="•"/>
            </a:pPr>
            <a:r>
              <a:rPr lang="en-US" altLang="zh-CN" sz="2000">
                <a:solidFill>
                  <a:srgbClr val="C00000"/>
                </a:solidFill>
                <a:latin typeface="华文中宋" panose="02010600040101010101" charset="-122"/>
                <a:ea typeface="华文中宋" panose="02010600040101010101" charset="-122"/>
                <a:cs typeface="华文中宋" panose="02010600040101010101" charset="-122"/>
                <a:sym typeface="+mn-ea"/>
              </a:rPr>
              <a:t>2018</a:t>
            </a:r>
            <a:r>
              <a:rPr lang="zh-CN" altLang="en-US" sz="2000">
                <a:solidFill>
                  <a:srgbClr val="C00000"/>
                </a:solidFill>
                <a:latin typeface="华文中宋" panose="02010600040101010101" charset="-122"/>
                <a:ea typeface="华文中宋" panose="02010600040101010101" charset="-122"/>
                <a:cs typeface="华文中宋" panose="02010600040101010101" charset="-122"/>
                <a:sym typeface="+mn-ea"/>
              </a:rPr>
              <a:t>年山西省</a:t>
            </a:r>
            <a:r>
              <a:rPr lang="zh-CN" sz="2000">
                <a:solidFill>
                  <a:srgbClr val="C00000"/>
                </a:solidFill>
                <a:latin typeface="华文中宋" panose="02010600040101010101" charset="-122"/>
                <a:ea typeface="华文中宋" panose="02010600040101010101" charset="-122"/>
                <a:cs typeface="华文中宋" panose="02010600040101010101" charset="-122"/>
                <a:sym typeface="+mn-ea"/>
              </a:rPr>
              <a:t>二氧化碳排放量高达</a:t>
            </a:r>
            <a:r>
              <a:rPr lang="en-US" altLang="zh-CN" sz="2000">
                <a:solidFill>
                  <a:srgbClr val="C00000"/>
                </a:solidFill>
                <a:latin typeface="华文中宋" panose="02010600040101010101" charset="-122"/>
                <a:ea typeface="华文中宋" panose="02010600040101010101" charset="-122"/>
                <a:cs typeface="华文中宋" panose="02010600040101010101" charset="-122"/>
                <a:sym typeface="+mn-ea"/>
              </a:rPr>
              <a:t>8.55</a:t>
            </a:r>
            <a:r>
              <a:rPr lang="zh-CN" altLang="en-US" sz="2000">
                <a:solidFill>
                  <a:srgbClr val="C00000"/>
                </a:solidFill>
                <a:latin typeface="华文中宋" panose="02010600040101010101" charset="-122"/>
                <a:ea typeface="华文中宋" panose="02010600040101010101" charset="-122"/>
                <a:cs typeface="华文中宋" panose="02010600040101010101" charset="-122"/>
                <a:sym typeface="+mn-ea"/>
              </a:rPr>
              <a:t>亿吨，位列全国第二，人均排放量</a:t>
            </a:r>
            <a:r>
              <a:rPr lang="en-US" altLang="zh-CN" sz="2000">
                <a:solidFill>
                  <a:srgbClr val="C00000"/>
                </a:solidFill>
                <a:latin typeface="华文中宋" panose="02010600040101010101" charset="-122"/>
                <a:ea typeface="华文中宋" panose="02010600040101010101" charset="-122"/>
                <a:cs typeface="华文中宋" panose="02010600040101010101" charset="-122"/>
                <a:sym typeface="+mn-ea"/>
              </a:rPr>
              <a:t>23</a:t>
            </a:r>
            <a:r>
              <a:rPr lang="zh-CN" altLang="en-US" sz="2000">
                <a:solidFill>
                  <a:srgbClr val="C00000"/>
                </a:solidFill>
                <a:latin typeface="华文中宋" panose="02010600040101010101" charset="-122"/>
                <a:ea typeface="华文中宋" panose="02010600040101010101" charset="-122"/>
                <a:cs typeface="华文中宋" panose="02010600040101010101" charset="-122"/>
                <a:sym typeface="+mn-ea"/>
              </a:rPr>
              <a:t>吨</a:t>
            </a:r>
            <a:r>
              <a:rPr lang="en-US" altLang="zh-CN" sz="2000">
                <a:solidFill>
                  <a:srgbClr val="C00000"/>
                </a:solidFill>
                <a:latin typeface="华文中宋" panose="02010600040101010101" charset="-122"/>
                <a:ea typeface="华文中宋" panose="02010600040101010101" charset="-122"/>
                <a:cs typeface="华文中宋" panose="02010600040101010101" charset="-122"/>
                <a:sym typeface="+mn-ea"/>
              </a:rPr>
              <a:t>/</a:t>
            </a:r>
            <a:r>
              <a:rPr lang="zh-CN" altLang="en-US" sz="2000">
                <a:solidFill>
                  <a:srgbClr val="C00000"/>
                </a:solidFill>
                <a:latin typeface="华文中宋" panose="02010600040101010101" charset="-122"/>
                <a:ea typeface="华文中宋" panose="02010600040101010101" charset="-122"/>
                <a:cs typeface="华文中宋" panose="02010600040101010101" charset="-122"/>
                <a:sym typeface="+mn-ea"/>
              </a:rPr>
              <a:t>人，位列全国第三，均远超其他省份</a:t>
            </a:r>
            <a:r>
              <a:rPr lang="en-US" altLang="zh-CN" sz="2000" baseline="30000">
                <a:solidFill>
                  <a:srgbClr val="C00000"/>
                </a:solidFill>
                <a:latin typeface="华文中宋" panose="02010600040101010101" charset="-122"/>
                <a:ea typeface="华文中宋" panose="02010600040101010101" charset="-122"/>
                <a:cs typeface="华文中宋" panose="02010600040101010101" charset="-122"/>
                <a:sym typeface="+mn-ea"/>
              </a:rPr>
              <a:t>1</a:t>
            </a:r>
            <a:r>
              <a:rPr lang="zh-CN" altLang="en-US" sz="2000">
                <a:solidFill>
                  <a:srgbClr val="C00000"/>
                </a:solidFill>
                <a:latin typeface="华文中宋" panose="02010600040101010101" charset="-122"/>
                <a:ea typeface="华文中宋" panose="02010600040101010101" charset="-122"/>
                <a:cs typeface="华文中宋" panose="02010600040101010101" charset="-122"/>
                <a:sym typeface="+mn-ea"/>
              </a:rPr>
              <a:t>。</a:t>
            </a:r>
            <a:endParaRPr lang="zh-CN" altLang="en-US" sz="2000">
              <a:solidFill>
                <a:srgbClr val="C00000"/>
              </a:solidFill>
              <a:latin typeface="华文中宋" panose="02010600040101010101" charset="-122"/>
              <a:ea typeface="华文中宋" panose="02010600040101010101" charset="-122"/>
              <a:cs typeface="华文中宋" panose="02010600040101010101" charset="-122"/>
              <a:sym typeface="+mn-ea"/>
            </a:endParaRPr>
          </a:p>
        </p:txBody>
      </p:sp>
      <p:sp>
        <p:nvSpPr>
          <p:cNvPr id="20" name="文本框 19"/>
          <p:cNvSpPr txBox="1"/>
          <p:nvPr>
            <p:custDataLst>
              <p:tags r:id="rId5"/>
            </p:custDataLst>
          </p:nvPr>
        </p:nvSpPr>
        <p:spPr>
          <a:xfrm>
            <a:off x="374015" y="4858385"/>
            <a:ext cx="5965825" cy="945515"/>
          </a:xfrm>
          <a:prstGeom prst="rect">
            <a:avLst/>
          </a:prstGeom>
          <a:solidFill>
            <a:srgbClr val="660874"/>
          </a:solidFill>
        </p:spPr>
        <p:txBody>
          <a:bodyPr wrap="square" rtlCol="0">
            <a:noAutofit/>
          </a:bodyPr>
          <a:p>
            <a:pPr algn="ctr" defTabSz="1216025">
              <a:lnSpc>
                <a:spcPct val="140000"/>
              </a:lnSpc>
              <a:spcBef>
                <a:spcPct val="20000"/>
              </a:spcBef>
            </a:pPr>
            <a:r>
              <a:rPr lang="zh-CN"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charset="0"/>
              </a:rPr>
              <a:t>山西省需要利用除碳技术助力双碳目标</a:t>
            </a:r>
            <a:endParaRPr lang="zh-CN"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a:p>
            <a:pPr algn="ctr" defTabSz="1216025">
              <a:lnSpc>
                <a:spcPct val="140000"/>
              </a:lnSpc>
              <a:spcBef>
                <a:spcPct val="20000"/>
              </a:spcBef>
            </a:pPr>
            <a:r>
              <a:rPr lang="zh-CN"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charset="0"/>
              </a:rPr>
              <a:t>增加土壤有机碳汇能够有效为行业发展创造空间</a:t>
            </a:r>
            <a:endParaRPr lang="zh-CN"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9" name="下箭头 8"/>
          <p:cNvSpPr/>
          <p:nvPr/>
        </p:nvSpPr>
        <p:spPr>
          <a:xfrm>
            <a:off x="2911475" y="4165600"/>
            <a:ext cx="527685" cy="680720"/>
          </a:xfrm>
          <a:prstGeom prst="downArrow">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noFill/>
            </a:endParaRPr>
          </a:p>
        </p:txBody>
      </p:sp>
      <p:pic>
        <p:nvPicPr>
          <p:cNvPr id="2" name="图片 2" descr="5 2018年30个省份CO2排放量"/>
          <p:cNvPicPr>
            <a:picLocks noChangeAspect="1"/>
          </p:cNvPicPr>
          <p:nvPr>
            <p:custDataLst>
              <p:tags r:id="rId6"/>
            </p:custDataLst>
          </p:nvPr>
        </p:nvPicPr>
        <p:blipFill>
          <a:blip r:embed="rId7"/>
          <a:stretch>
            <a:fillRect/>
          </a:stretch>
        </p:blipFill>
        <p:spPr>
          <a:xfrm>
            <a:off x="6747510" y="396875"/>
            <a:ext cx="4754245" cy="2611120"/>
          </a:xfrm>
          <a:prstGeom prst="rect">
            <a:avLst/>
          </a:prstGeom>
        </p:spPr>
      </p:pic>
    </p:spTree>
  </p:cSld>
  <p:clrMapOvr>
    <a:masterClrMapping/>
  </p:clrMapOvr>
  <p:transition advTm="8302"/>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39800" y="2062480"/>
            <a:ext cx="7283450" cy="4658995"/>
          </a:xfrm>
        </p:spPr>
        <p:txBody>
          <a:bodyPr>
            <a:normAutofit/>
          </a:bodyPr>
          <a:p>
            <a:pPr fontAlgn="auto">
              <a:lnSpc>
                <a:spcPct val="100000"/>
              </a:lnSpc>
            </a:pP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研究背景</a:t>
            </a: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与意义</a:t>
            </a:r>
            <a:endPar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4" fontAlgn="auto">
              <a:lnSpc>
                <a:spcPct val="120000"/>
              </a:lnSpc>
              <a:buFont typeface="Wingdings" panose="05000000000000000000" charset="0"/>
              <a:buChar char="Ø"/>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研究背景</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3" fontAlgn="auto">
              <a:lnSpc>
                <a:spcPct val="120000"/>
              </a:lnSpc>
              <a:buFont typeface="Wingdings" panose="05000000000000000000" charset="0"/>
              <a:buChar char="Ø"/>
            </a:pP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研究现状</a:t>
            </a:r>
            <a:endPar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3" fontAlgn="auto">
              <a:lnSpc>
                <a:spcPct val="120000"/>
              </a:lnSpc>
              <a:buFont typeface="Wingdings" panose="05000000000000000000" charset="0"/>
              <a:buChar char="Ø"/>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研究内容</a:t>
            </a:r>
            <a:r>
              <a: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与技术路线</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数据来源与</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分析方法</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亮点性研究</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总结与展望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fld id="{562DC770-FF79-6F43-8302-D9B49950C096}" type="slidenum">
              <a:rPr kumimoji="1" lang="zh-CN" altLang="en-US" smtClean="0"/>
            </a:fld>
            <a:endParaRPr kumimoji="1" lang="zh-CN" altLang="en-US"/>
          </a:p>
        </p:txBody>
      </p:sp>
    </p:spTree>
  </p:cSld>
  <p:clrMapOvr>
    <a:masterClrMapping/>
  </p:clrMapOvr>
  <p:transition advTm="986"/>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126365" y="1243330"/>
            <a:ext cx="5499100" cy="1543050"/>
          </a:xfrm>
          <a:prstGeom prst="roundRect">
            <a:avLst/>
          </a:prstGeom>
          <a:solidFill>
            <a:schemeClr val="accent4">
              <a:lumMod val="40000"/>
              <a:lumOff val="60000"/>
            </a:schemeClr>
          </a:solidFill>
        </p:spPr>
        <p:style>
          <a:lnRef idx="0">
            <a:srgbClr val="FFFFFF"/>
          </a:lnRef>
          <a:fillRef idx="2">
            <a:schemeClr val="accent1"/>
          </a:fillRef>
          <a:effectRef idx="0">
            <a:srgbClr val="FFFFFF"/>
          </a:effectRef>
          <a:fontRef idx="minor">
            <a:schemeClr val="lt1"/>
          </a:fontRef>
        </p:style>
        <p:txBody>
          <a:bodyPr rtlCol="0" anchor="ctr"/>
          <a:p>
            <a:pPr algn="ctr">
              <a:lnSpc>
                <a:spcPct val="130000"/>
              </a:lnSpc>
            </a:pPr>
            <a:endParaRPr lang="zh-CN" altLang="en-US"/>
          </a:p>
        </p:txBody>
      </p:sp>
      <p:sp>
        <p:nvSpPr>
          <p:cNvPr id="2" name="文本框 1"/>
          <p:cNvSpPr txBox="1"/>
          <p:nvPr>
            <p:custDataLst>
              <p:tags r:id="rId1"/>
            </p:custDataLst>
          </p:nvPr>
        </p:nvSpPr>
        <p:spPr>
          <a:xfrm>
            <a:off x="-330835" y="1108710"/>
            <a:ext cx="6107430" cy="1520190"/>
          </a:xfrm>
          <a:prstGeom prst="rect">
            <a:avLst/>
          </a:prstGeom>
          <a:noFill/>
        </p:spPr>
        <p:txBody>
          <a:bodyPr wrap="square" rtlCol="0" anchor="t">
            <a:noAutofit/>
          </a:bodyPr>
          <a:p>
            <a:pPr marL="800100" lvl="1" indent="-342900" algn="just" fontAlgn="auto">
              <a:lnSpc>
                <a:spcPct val="180000"/>
              </a:lnSpc>
              <a:buFont typeface="Arial" panose="020B0604020202020204" pitchFamily="34" charset="0"/>
              <a:buChar char="•"/>
            </a:pPr>
            <a:r>
              <a:rPr lang="zh-CN" altLang="en-US" sz="2400">
                <a:solidFill>
                  <a:srgbClr val="C00000"/>
                </a:solidFill>
                <a:latin typeface="华文中宋" panose="02010600040101010101" charset="-122"/>
                <a:ea typeface="华文中宋" panose="02010600040101010101" charset="-122"/>
                <a:cs typeface="华文中宋" panose="02010600040101010101" charset="-122"/>
                <a:sym typeface="+mn-ea"/>
              </a:rPr>
              <a:t>时空分布：简单</a:t>
            </a:r>
            <a:r>
              <a:rPr lang="zh-CN" altLang="en-US" sz="2400">
                <a:solidFill>
                  <a:srgbClr val="C00000"/>
                </a:solidFill>
                <a:latin typeface="华文中宋" panose="02010600040101010101" charset="-122"/>
                <a:ea typeface="华文中宋" panose="02010600040101010101" charset="-122"/>
                <a:cs typeface="华文中宋" panose="02010600040101010101" charset="-122"/>
              </a:rPr>
              <a:t>经典</a:t>
            </a:r>
            <a:r>
              <a:rPr lang="zh-CN" altLang="en-US" sz="2400">
                <a:solidFill>
                  <a:srgbClr val="C00000"/>
                </a:solidFill>
                <a:latin typeface="华文中宋" panose="02010600040101010101" charset="-122"/>
                <a:ea typeface="华文中宋" panose="02010600040101010101" charset="-122"/>
                <a:cs typeface="华文中宋" panose="02010600040101010101" charset="-122"/>
                <a:sym typeface="+mn-ea"/>
              </a:rPr>
              <a:t>统计学分析方法</a:t>
            </a:r>
            <a:endParaRPr lang="zh-CN" altLang="en-US" sz="2400">
              <a:solidFill>
                <a:srgbClr val="C00000"/>
              </a:solidFill>
              <a:latin typeface="华文中宋" panose="02010600040101010101" charset="-122"/>
              <a:ea typeface="华文中宋" panose="02010600040101010101" charset="-122"/>
              <a:cs typeface="华文中宋" panose="02010600040101010101" charset="-122"/>
              <a:sym typeface="+mn-ea"/>
            </a:endParaRPr>
          </a:p>
          <a:p>
            <a:pPr lvl="1" indent="0" algn="just" fontAlgn="auto">
              <a:lnSpc>
                <a:spcPct val="180000"/>
              </a:lnSpc>
              <a:buNone/>
            </a:pP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mn-ea"/>
              </a:rPr>
              <a:t>计算</a:t>
            </a:r>
            <a:r>
              <a:rPr lang="zh-CN" altLang="en-US" sz="1600">
                <a:solidFill>
                  <a:schemeClr val="tx1"/>
                </a:solidFill>
                <a:latin typeface="华文中宋" panose="02010600040101010101" charset="-122"/>
                <a:ea typeface="华文中宋" panose="02010600040101010101" charset="-122"/>
                <a:sym typeface="+mn-ea"/>
              </a:rPr>
              <a:t>平均值、最大（小）值、极差、标准差、</a:t>
            </a:r>
            <a:r>
              <a:rPr lang="zh-CN" altLang="en-US" sz="1600">
                <a:solidFill>
                  <a:srgbClr val="C00000"/>
                </a:solidFill>
                <a:latin typeface="华文中宋" panose="02010600040101010101" charset="-122"/>
                <a:ea typeface="华文中宋" panose="02010600040101010101" charset="-122"/>
                <a:sym typeface="+mn-ea"/>
              </a:rPr>
              <a:t>变异系数</a:t>
            </a:r>
            <a:r>
              <a:rPr lang="zh-CN" altLang="en-US" sz="1600">
                <a:solidFill>
                  <a:schemeClr val="tx1"/>
                </a:solidFill>
                <a:latin typeface="华文中宋" panose="02010600040101010101" charset="-122"/>
                <a:ea typeface="华文中宋" panose="02010600040101010101" charset="-122"/>
                <a:sym typeface="+mn-ea"/>
              </a:rPr>
              <a:t>等。</a:t>
            </a:r>
            <a:r>
              <a:rPr lang="zh-CN" sz="1600">
                <a:solidFill>
                  <a:schemeClr val="tx1"/>
                </a:solidFill>
                <a:latin typeface="华文中宋" panose="02010600040101010101" charset="-122"/>
                <a:ea typeface="华文中宋" panose="02010600040101010101" charset="-122"/>
                <a:sym typeface="+mn-ea"/>
              </a:rPr>
              <a:t>反映土壤属性数据整体结构分布特征、分布趋势。</a:t>
            </a:r>
            <a:endParaRPr lang="en-US" altLang="zh-CN" sz="160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6" name="标题 5"/>
          <p:cNvSpPr>
            <a:spLocks noGrp="1"/>
          </p:cNvSpPr>
          <p:nvPr>
            <p:ph type="title"/>
          </p:nvPr>
        </p:nvSpPr>
        <p:spPr>
          <a:xfrm>
            <a:off x="1410970" y="651510"/>
            <a:ext cx="8353425" cy="554355"/>
          </a:xfrm>
        </p:spPr>
        <p:txBody>
          <a:bodyPr>
            <a:noAutofit/>
          </a:bodyPr>
          <a:lstStyle/>
          <a:p>
            <a:r>
              <a:rPr sz="3200" dirty="0"/>
              <a:t>研究现状</a:t>
            </a:r>
            <a:r>
              <a:rPr lang="en-US" altLang="zh-CN" sz="3200" dirty="0"/>
              <a:t> - </a:t>
            </a:r>
            <a:r>
              <a:rPr sz="3200">
                <a:sym typeface="+mn-ea"/>
              </a:rPr>
              <a:t>时空分布、</a:t>
            </a:r>
            <a:r>
              <a:rPr sz="3200">
                <a:sym typeface="+mn-ea"/>
              </a:rPr>
              <a:t>影响因素</a:t>
            </a:r>
            <a:endParaRPr sz="3200">
              <a:sym typeface="+mn-ea"/>
            </a:endParaRPr>
          </a:p>
        </p:txBody>
      </p:sp>
      <p:sp>
        <p:nvSpPr>
          <p:cNvPr id="5" name="灯片编号占位符 4"/>
          <p:cNvSpPr>
            <a:spLocks noGrp="1"/>
          </p:cNvSpPr>
          <p:nvPr>
            <p:ph type="sldNum" sz="quarter" idx="12"/>
          </p:nvPr>
        </p:nvSpPr>
        <p:spPr>
          <a:xfrm>
            <a:off x="8610600" y="635635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20" name="文本框 19"/>
          <p:cNvSpPr txBox="1"/>
          <p:nvPr>
            <p:custDataLst>
              <p:tags r:id="rId2"/>
            </p:custDataLst>
          </p:nvPr>
        </p:nvSpPr>
        <p:spPr>
          <a:xfrm>
            <a:off x="283845" y="3496945"/>
            <a:ext cx="5359400" cy="776605"/>
          </a:xfrm>
          <a:prstGeom prst="rect">
            <a:avLst/>
          </a:prstGeom>
          <a:solidFill>
            <a:srgbClr val="660874"/>
          </a:solidFill>
        </p:spPr>
        <p:txBody>
          <a:bodyPr wrap="square" rtlCol="0">
            <a:noAutofit/>
          </a:bodyPr>
          <a:p>
            <a:pPr algn="ctr" defTabSz="1216025">
              <a:lnSpc>
                <a:spcPct val="140000"/>
              </a:lnSpc>
              <a:spcBef>
                <a:spcPct val="20000"/>
              </a:spcBef>
            </a:pPr>
            <a:r>
              <a:rPr lang="en-US" sz="1600" b="1">
                <a:solidFill>
                  <a:schemeClr val="bg1"/>
                </a:solidFill>
                <a:latin typeface="Calibri" panose="020F0502020204030204" charset="0"/>
                <a:ea typeface="宋体" panose="02010600030101010101" pitchFamily="2" charset="-122"/>
                <a:sym typeface="+mn-ea"/>
              </a:rPr>
              <a:t>要深入了解土壤养分含量具体的空间分布状况和时空变化,还需通过空间插值后的空间分布来实现</a:t>
            </a:r>
            <a:endParaRPr lang="en-US" altLang="en-US" sz="1600" b="1" dirty="0">
              <a:solidFill>
                <a:schemeClr val="bg1"/>
              </a:solidFill>
              <a:latin typeface="Calibri" panose="020F0502020204030204" charset="0"/>
              <a:ea typeface="宋体" panose="02010600030101010101" pitchFamily="2" charset="-122"/>
              <a:cs typeface="Times New Roman" panose="02020603050405020304" charset="0"/>
              <a:sym typeface="+mn-ea"/>
            </a:endParaRPr>
          </a:p>
        </p:txBody>
      </p:sp>
      <p:cxnSp>
        <p:nvCxnSpPr>
          <p:cNvPr id="7" name="直接连接符 6"/>
          <p:cNvCxnSpPr>
            <a:stCxn id="3" idx="1"/>
          </p:cNvCxnSpPr>
          <p:nvPr/>
        </p:nvCxnSpPr>
        <p:spPr>
          <a:xfrm>
            <a:off x="5800090" y="1412240"/>
            <a:ext cx="0" cy="3079750"/>
          </a:xfrm>
          <a:prstGeom prst="line">
            <a:avLst/>
          </a:prstGeom>
          <a:ln w="6350" cap="flat" cmpd="sng" algn="ctr">
            <a:solidFill>
              <a:schemeClr val="accent6">
                <a:lumMod val="40000"/>
                <a:lumOff val="60000"/>
              </a:schemeClr>
            </a:solidFill>
            <a:prstDash val="dash"/>
            <a:miter lim="800000"/>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98425" y="2664460"/>
            <a:ext cx="5526405" cy="865505"/>
          </a:xfrm>
          <a:prstGeom prst="rect">
            <a:avLst/>
          </a:prstGeom>
          <a:noFill/>
        </p:spPr>
        <p:txBody>
          <a:bodyPr wrap="square" rtlCol="0" anchor="t">
            <a:spAutoFit/>
          </a:bodyPr>
          <a:p>
            <a:pPr marL="285750" indent="-285750" algn="just">
              <a:lnSpc>
                <a:spcPct val="180000"/>
              </a:lnSpc>
              <a:buFont typeface="Arial" panose="020B0604020202020204" pitchFamily="34" charset="0"/>
              <a:buChar char="•"/>
            </a:pPr>
            <a:r>
              <a:rPr lang="zh-CN" altLang="en-US" sz="1400" b="1">
                <a:solidFill>
                  <a:srgbClr val="002060"/>
                </a:solidFill>
                <a:latin typeface="微软雅黑" panose="020B0503020204020204" pitchFamily="34" charset="-122"/>
                <a:ea typeface="微软雅黑" panose="020B0503020204020204" pitchFamily="34" charset="-122"/>
                <a:sym typeface="+mn-ea"/>
              </a:rPr>
              <a:t>张建杰发现山西省临汾盆地土壤有机质的变异系数为 46.10%，为中等变异程度。</a:t>
            </a:r>
            <a:endParaRPr lang="zh-CN" altLang="en-US" sz="1400" b="1">
              <a:solidFill>
                <a:srgbClr val="002060"/>
              </a:solidFill>
              <a:latin typeface="微软雅黑" panose="020B0503020204020204" pitchFamily="34" charset="-122"/>
              <a:ea typeface="微软雅黑" panose="020B0503020204020204" pitchFamily="34" charset="-122"/>
              <a:sym typeface="+mn-ea"/>
            </a:endParaRPr>
          </a:p>
        </p:txBody>
      </p:sp>
      <p:sp>
        <p:nvSpPr>
          <p:cNvPr id="13" name="圆角矩形 12"/>
          <p:cNvSpPr/>
          <p:nvPr>
            <p:custDataLst>
              <p:tags r:id="rId3"/>
            </p:custDataLst>
          </p:nvPr>
        </p:nvSpPr>
        <p:spPr>
          <a:xfrm>
            <a:off x="5948045" y="1234440"/>
            <a:ext cx="5951855" cy="1744980"/>
          </a:xfrm>
          <a:prstGeom prst="roundRect">
            <a:avLst/>
          </a:prstGeom>
          <a:solidFill>
            <a:schemeClr val="accent4">
              <a:lumMod val="40000"/>
              <a:lumOff val="60000"/>
            </a:schemeClr>
          </a:solidFill>
        </p:spPr>
        <p:style>
          <a:lnRef idx="0">
            <a:srgbClr val="FFFFFF"/>
          </a:lnRef>
          <a:fillRef idx="2">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4"/>
            </p:custDataLst>
          </p:nvPr>
        </p:nvSpPr>
        <p:spPr>
          <a:xfrm>
            <a:off x="6043930" y="1117600"/>
            <a:ext cx="5844540" cy="1818640"/>
          </a:xfrm>
          <a:prstGeom prst="rect">
            <a:avLst/>
          </a:prstGeom>
          <a:noFill/>
        </p:spPr>
        <p:txBody>
          <a:bodyPr wrap="square" rtlCol="0" anchor="t">
            <a:noAutofit/>
          </a:bodyPr>
          <a:p>
            <a:pPr marL="0" lvl="1" indent="-342900" algn="just" fontAlgn="auto">
              <a:lnSpc>
                <a:spcPct val="160000"/>
              </a:lnSpc>
              <a:buFont typeface="Arial" panose="020B0604020202020204" pitchFamily="34" charset="0"/>
              <a:buChar char="•"/>
            </a:pPr>
            <a:r>
              <a:rPr lang="zh-CN" altLang="en-US" sz="2400">
                <a:solidFill>
                  <a:srgbClr val="C00000"/>
                </a:solidFill>
                <a:latin typeface="华文中宋" panose="02010600040101010101" charset="-122"/>
                <a:ea typeface="华文中宋" panose="02010600040101010101" charset="-122"/>
                <a:cs typeface="华文中宋" panose="02010600040101010101" charset="-122"/>
                <a:sym typeface="+mn-ea"/>
              </a:rPr>
              <a:t>时空分布：地统计学分析方法</a:t>
            </a:r>
            <a:endParaRPr lang="zh-CN" altLang="en-US" sz="2400">
              <a:solidFill>
                <a:srgbClr val="C00000"/>
              </a:solidFill>
              <a:latin typeface="华文中宋" panose="02010600040101010101" charset="-122"/>
              <a:ea typeface="华文中宋" panose="02010600040101010101" charset="-122"/>
              <a:cs typeface="华文中宋" panose="02010600040101010101" charset="-122"/>
              <a:sym typeface="+mn-ea"/>
            </a:endParaRPr>
          </a:p>
          <a:p>
            <a:pPr marL="0" lvl="1" indent="0" algn="just" fontAlgn="auto">
              <a:lnSpc>
                <a:spcPct val="160000"/>
              </a:lnSpc>
              <a:buFont typeface="Arial" panose="020B0604020202020204" pitchFamily="34" charset="0"/>
              <a:buNone/>
            </a:pPr>
            <a:r>
              <a:rPr lang="zh-CN" altLang="en-US" sz="1600">
                <a:solidFill>
                  <a:srgbClr val="C00000"/>
                </a:solidFill>
                <a:latin typeface="华文中宋" panose="02010600040101010101" charset="-122"/>
                <a:ea typeface="华文中宋" panose="02010600040101010101" charset="-122"/>
                <a:cs typeface="华文中宋" panose="02010600040101010101" charset="-122"/>
                <a:sym typeface="+mn-ea"/>
              </a:rPr>
              <a:t>半方差函数</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mn-ea"/>
              </a:rPr>
              <a:t>量化空间变异性，获取块金值等参数，揭示空间变异性的强弱，</a:t>
            </a:r>
            <a:r>
              <a:rPr lang="zh-CN" altLang="en-US" sz="1600">
                <a:solidFill>
                  <a:srgbClr val="C00000"/>
                </a:solidFill>
                <a:latin typeface="华文中宋" panose="02010600040101010101" charset="-122"/>
                <a:ea typeface="华文中宋" panose="02010600040101010101" charset="-122"/>
                <a:cs typeface="华文中宋" panose="02010600040101010101" charset="-122"/>
                <a:sym typeface="+mn-ea"/>
              </a:rPr>
              <a:t>弥补经典统计学忽略空间方位的不足</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mn-ea"/>
              </a:rPr>
              <a:t>。基于此可利用</a:t>
            </a:r>
            <a:r>
              <a:rPr lang="zh-CN" altLang="en-US" sz="1600">
                <a:solidFill>
                  <a:srgbClr val="C00000"/>
                </a:solidFill>
                <a:latin typeface="华文中宋" panose="02010600040101010101" charset="-122"/>
                <a:ea typeface="华文中宋" panose="02010600040101010101" charset="-122"/>
                <a:cs typeface="华文中宋" panose="02010600040101010101" charset="-122"/>
                <a:sym typeface="+mn-ea"/>
              </a:rPr>
              <a:t>克里格插值</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mn-ea"/>
              </a:rPr>
              <a:t>，预测空间中缺失部分数据。</a:t>
            </a:r>
            <a:endParaRPr lang="en-US" altLang="zh-CN" sz="160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16" name="文本框 15"/>
          <p:cNvSpPr txBox="1"/>
          <p:nvPr>
            <p:custDataLst>
              <p:tags r:id="rId5"/>
            </p:custDataLst>
          </p:nvPr>
        </p:nvSpPr>
        <p:spPr>
          <a:xfrm>
            <a:off x="5948045" y="3096895"/>
            <a:ext cx="6096000" cy="1176020"/>
          </a:xfrm>
          <a:prstGeom prst="rect">
            <a:avLst/>
          </a:prstGeom>
          <a:noFill/>
        </p:spPr>
        <p:txBody>
          <a:bodyPr wrap="square" rtlCol="0" anchor="t">
            <a:noAutofit/>
          </a:bodyPr>
          <a:p>
            <a:pPr marL="285750" indent="-285750" algn="just">
              <a:lnSpc>
                <a:spcPct val="160000"/>
              </a:lnSpc>
              <a:buFont typeface="Arial" panose="020B0604020202020204" pitchFamily="34" charset="0"/>
              <a:buChar char="•"/>
            </a:pPr>
            <a:r>
              <a:rPr lang="zh-CN" altLang="en-US" sz="1400" b="1">
                <a:solidFill>
                  <a:srgbClr val="002060"/>
                </a:solidFill>
                <a:latin typeface="微软雅黑" panose="020B0503020204020204" pitchFamily="34" charset="-122"/>
                <a:ea typeface="微软雅黑" panose="020B0503020204020204" pitchFamily="34" charset="-122"/>
                <a:sym typeface="+mn-ea"/>
              </a:rPr>
              <a:t>王国芳对山西省永济市试验农田基于半变异函数、空间自相关理论分析了不同深度土层有机质含量的空间相关性和聚集特征，采用克里格插值方法对各土层的有机质含量进行了预测。</a:t>
            </a:r>
            <a:endParaRPr lang="zh-CN" altLang="en-US" sz="1400" b="1">
              <a:solidFill>
                <a:srgbClr val="002060"/>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135890" y="4491990"/>
            <a:ext cx="11908155" cy="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4" name="文本框 3"/>
          <p:cNvSpPr txBox="1"/>
          <p:nvPr>
            <p:custDataLst>
              <p:tags r:id="rId6"/>
            </p:custDataLst>
          </p:nvPr>
        </p:nvSpPr>
        <p:spPr>
          <a:xfrm>
            <a:off x="115570" y="4600575"/>
            <a:ext cx="11946255" cy="850265"/>
          </a:xfrm>
          <a:prstGeom prst="rect">
            <a:avLst/>
          </a:prstGeom>
          <a:solidFill>
            <a:srgbClr val="660874"/>
          </a:solidFill>
        </p:spPr>
        <p:txBody>
          <a:bodyPr wrap="square" rtlCol="0">
            <a:noAutofit/>
          </a:bodyPr>
          <a:p>
            <a:pPr algn="ctr" defTabSz="1216025">
              <a:lnSpc>
                <a:spcPct val="90000"/>
              </a:lnSpc>
              <a:spcBef>
                <a:spcPct val="20000"/>
              </a:spcBef>
            </a:pP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影响因素：</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defTabSz="1216025">
              <a:lnSpc>
                <a:spcPct val="90000"/>
              </a:lnSpc>
              <a:spcBef>
                <a:spcPct val="20000"/>
              </a:spcBef>
            </a:pP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系统变异：多指自然因素，如成土母质、气候、水文、地形、地貌、生物等的差异</a:t>
            </a:r>
            <a:endPar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defTabSz="1216025">
              <a:lnSpc>
                <a:spcPct val="90000"/>
              </a:lnSpc>
              <a:spcBef>
                <a:spcPct val="20000"/>
              </a:spcBef>
            </a:pP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随机变异：多指人为因素，如</a:t>
            </a: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施肥、</a:t>
            </a: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灌溉、种植模式等人为耕作管理措施</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p:cNvSpPr txBox="1"/>
          <p:nvPr>
            <p:custDataLst>
              <p:tags r:id="rId7"/>
            </p:custDataLst>
          </p:nvPr>
        </p:nvSpPr>
        <p:spPr>
          <a:xfrm>
            <a:off x="60960" y="5328285"/>
            <a:ext cx="11927840" cy="1210310"/>
          </a:xfrm>
          <a:prstGeom prst="rect">
            <a:avLst/>
          </a:prstGeom>
          <a:noFill/>
        </p:spPr>
        <p:txBody>
          <a:bodyPr wrap="square" rtlCol="0" anchor="t">
            <a:spAutoFit/>
          </a:bodyPr>
          <a:p>
            <a:pPr marL="285750" indent="-285750" algn="just">
              <a:lnSpc>
                <a:spcPct val="180000"/>
              </a:lnSpc>
              <a:buClrTx/>
              <a:buSzTx/>
              <a:buFont typeface="Arial" panose="020B0604020202020204" pitchFamily="34" charset="0"/>
              <a:buChar char="•"/>
            </a:pPr>
            <a:r>
              <a:rPr lang="en-US" altLang="zh-CN" sz="1400" b="1">
                <a:solidFill>
                  <a:srgbClr val="002060"/>
                </a:solidFill>
                <a:latin typeface="微软雅黑" panose="020B0503020204020204" pitchFamily="34" charset="-122"/>
                <a:ea typeface="微软雅黑" panose="020B0503020204020204" pitchFamily="34" charset="-122"/>
                <a:sym typeface="+mn-ea"/>
              </a:rPr>
              <a:t>朱静比对土壤有机质的时间演变和秸秆还田及土壤管理的实施时间，得出时空演变与秸秆还田面积的减少</a:t>
            </a:r>
            <a:r>
              <a:rPr lang="zh-CN" altLang="en-US" sz="1400" b="1">
                <a:solidFill>
                  <a:srgbClr val="002060"/>
                </a:solidFill>
                <a:latin typeface="微软雅黑" panose="020B0503020204020204" pitchFamily="34" charset="-122"/>
                <a:ea typeface="微软雅黑" panose="020B0503020204020204" pitchFamily="34" charset="-122"/>
                <a:sym typeface="+mn-ea"/>
              </a:rPr>
              <a:t>、</a:t>
            </a:r>
            <a:r>
              <a:rPr lang="en-US" altLang="zh-CN" sz="1400" b="1">
                <a:solidFill>
                  <a:srgbClr val="002060"/>
                </a:solidFill>
                <a:latin typeface="微软雅黑" panose="020B0503020204020204" pitchFamily="34" charset="-122"/>
                <a:ea typeface="微软雅黑" panose="020B0503020204020204" pitchFamily="34" charset="-122"/>
                <a:sym typeface="+mn-ea"/>
              </a:rPr>
              <a:t>农业产业结构、种植结构的调整</a:t>
            </a:r>
            <a:r>
              <a:rPr lang="zh-CN" altLang="en-US" sz="1400" b="1">
                <a:solidFill>
                  <a:srgbClr val="002060"/>
                </a:solidFill>
                <a:latin typeface="微软雅黑" panose="020B0503020204020204" pitchFamily="34" charset="-122"/>
                <a:ea typeface="微软雅黑" panose="020B0503020204020204" pitchFamily="34" charset="-122"/>
                <a:sym typeface="+mn-ea"/>
              </a:rPr>
              <a:t>、</a:t>
            </a:r>
            <a:r>
              <a:rPr lang="en-US" altLang="zh-CN" sz="1400" b="1">
                <a:solidFill>
                  <a:srgbClr val="002060"/>
                </a:solidFill>
                <a:latin typeface="微软雅黑" panose="020B0503020204020204" pitchFamily="34" charset="-122"/>
                <a:ea typeface="微软雅黑" panose="020B0503020204020204" pitchFamily="34" charset="-122"/>
                <a:sym typeface="+mn-ea"/>
              </a:rPr>
              <a:t>土壤质地等因素有关。</a:t>
            </a:r>
            <a:endParaRPr lang="en-US" altLang="zh-CN" sz="1400" b="1">
              <a:solidFill>
                <a:srgbClr val="002060"/>
              </a:solidFill>
              <a:latin typeface="微软雅黑" panose="020B0503020204020204" pitchFamily="34" charset="-122"/>
              <a:ea typeface="微软雅黑" panose="020B0503020204020204" pitchFamily="34" charset="-122"/>
              <a:sym typeface="+mn-ea"/>
            </a:endParaRPr>
          </a:p>
          <a:p>
            <a:pPr marL="285750" indent="-285750" algn="just">
              <a:lnSpc>
                <a:spcPct val="160000"/>
              </a:lnSpc>
              <a:buFont typeface="Arial" panose="020B0604020202020204" pitchFamily="34" charset="0"/>
              <a:buChar char="•"/>
            </a:pPr>
            <a:r>
              <a:rPr lang="en-US" altLang="zh-CN" sz="1400" b="1">
                <a:solidFill>
                  <a:srgbClr val="002060"/>
                </a:solidFill>
                <a:latin typeface="微软雅黑" panose="020B0503020204020204" pitchFamily="34" charset="-122"/>
                <a:ea typeface="微软雅黑" panose="020B0503020204020204" pitchFamily="34" charset="-122"/>
                <a:sym typeface="+mn-ea"/>
              </a:rPr>
              <a:t>赵明松发现土壤质地和年均温是有机质含量变异的主要影响因素,土壤质地对其变异的影响大于年均温,二者能够独立解释其变异的32.0%和23.4%。</a:t>
            </a:r>
            <a:endParaRPr lang="en-US" altLang="zh-CN" sz="1400" b="1">
              <a:solidFill>
                <a:srgbClr val="00206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advTm="18684"/>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410970" y="651510"/>
            <a:ext cx="10111740" cy="554355"/>
          </a:xfrm>
        </p:spPr>
        <p:txBody>
          <a:bodyPr>
            <a:normAutofit/>
          </a:bodyPr>
          <a:lstStyle/>
          <a:p>
            <a:r>
              <a:rPr sz="3200" dirty="0"/>
              <a:t>研究现状</a:t>
            </a:r>
            <a:r>
              <a:rPr lang="en-US" altLang="zh-CN" sz="3200" dirty="0"/>
              <a:t> - </a:t>
            </a:r>
            <a:r>
              <a:rPr sz="3200">
                <a:sym typeface="+mn-ea"/>
              </a:rPr>
              <a:t>对未来时空的土壤有机质含量预测</a:t>
            </a:r>
            <a:endParaRPr sz="3200" dirty="0">
              <a:sym typeface="+mn-ea"/>
            </a:endParaRPr>
          </a:p>
        </p:txBody>
      </p:sp>
      <p:graphicFrame>
        <p:nvGraphicFramePr>
          <p:cNvPr id="4" name="表格 3"/>
          <p:cNvGraphicFramePr/>
          <p:nvPr>
            <p:custDataLst>
              <p:tags r:id="rId1"/>
            </p:custDataLst>
          </p:nvPr>
        </p:nvGraphicFramePr>
        <p:xfrm>
          <a:off x="215900" y="1996122"/>
          <a:ext cx="11760200" cy="464566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793750"/>
                <a:gridCol w="1073785"/>
                <a:gridCol w="919480"/>
                <a:gridCol w="3333115"/>
                <a:gridCol w="5640070"/>
              </a:tblGrid>
              <a:tr h="541020">
                <a:tc>
                  <a:txBody>
                    <a:bodyPr/>
                    <a:p>
                      <a:pPr indent="0" algn="ctr">
                        <a:lnSpc>
                          <a:spcPct val="120000"/>
                        </a:lnSpc>
                        <a:spcBef>
                          <a:spcPts val="0"/>
                        </a:spcBef>
                        <a:spcAft>
                          <a:spcPts val="0"/>
                        </a:spcAft>
                        <a:buNone/>
                      </a:pPr>
                      <a:r>
                        <a:rPr lang="zh-CN" altLang="en-US" sz="1600" b="1" spc="120">
                          <a:latin typeface="华文中宋" panose="02010600040101010101" charset="-122"/>
                          <a:ea typeface="华文中宋" panose="02010600040101010101" charset="-122"/>
                        </a:rPr>
                        <a:t>类型</a:t>
                      </a:r>
                      <a:endParaRPr lang="zh-CN" altLang="en-US" sz="1600" b="1" spc="120">
                        <a:latin typeface="华文中宋" panose="02010600040101010101" charset="-122"/>
                        <a:ea typeface="华文中宋" panose="02010600040101010101" charset="-122"/>
                      </a:endParaRPr>
                    </a:p>
                  </a:txBody>
                  <a:tcPr marL="177800" marR="177800" marT="107950" marB="107950" anchor="ctr"/>
                </a:tc>
                <a:tc>
                  <a:txBody>
                    <a:bodyPr/>
                    <a:p>
                      <a:pPr indent="0" algn="ctr">
                        <a:lnSpc>
                          <a:spcPct val="120000"/>
                        </a:lnSpc>
                        <a:spcBef>
                          <a:spcPts val="0"/>
                        </a:spcBef>
                        <a:spcAft>
                          <a:spcPts val="0"/>
                        </a:spcAft>
                        <a:buNone/>
                      </a:pPr>
                      <a:r>
                        <a:rPr lang="zh-CN" altLang="en-US" sz="1600" b="1" spc="120">
                          <a:latin typeface="华文中宋" panose="02010600040101010101" charset="-122"/>
                          <a:ea typeface="华文中宋" panose="02010600040101010101" charset="-122"/>
                        </a:rPr>
                        <a:t>作者</a:t>
                      </a:r>
                      <a:endParaRPr lang="zh-CN" altLang="en-US" sz="1600" b="1" spc="120">
                        <a:latin typeface="华文中宋" panose="02010600040101010101" charset="-122"/>
                        <a:ea typeface="华文中宋" panose="02010600040101010101" charset="-122"/>
                      </a:endParaRPr>
                    </a:p>
                  </a:txBody>
                  <a:tcPr marL="177800" marR="177800" marT="107950" marB="107950" anchor="ctr"/>
                </a:tc>
                <a:tc>
                  <a:txBody>
                    <a:bodyPr/>
                    <a:p>
                      <a:pPr indent="0" algn="ctr">
                        <a:lnSpc>
                          <a:spcPct val="120000"/>
                        </a:lnSpc>
                        <a:spcBef>
                          <a:spcPts val="0"/>
                        </a:spcBef>
                        <a:spcAft>
                          <a:spcPts val="0"/>
                        </a:spcAft>
                        <a:buNone/>
                      </a:pPr>
                      <a:r>
                        <a:rPr lang="zh-CN" altLang="en-US" sz="1600" b="1" spc="120">
                          <a:latin typeface="华文中宋" panose="02010600040101010101" charset="-122"/>
                          <a:ea typeface="华文中宋" panose="02010600040101010101" charset="-122"/>
                        </a:rPr>
                        <a:t>年份</a:t>
                      </a:r>
                      <a:endParaRPr lang="zh-CN" altLang="en-US" sz="1600" b="1" spc="120">
                        <a:latin typeface="华文中宋" panose="02010600040101010101" charset="-122"/>
                        <a:ea typeface="华文中宋" panose="02010600040101010101" charset="-122"/>
                      </a:endParaRPr>
                    </a:p>
                  </a:txBody>
                  <a:tcPr marL="177800" marR="177800" marT="107950" marB="107950" anchor="ctr"/>
                </a:tc>
                <a:tc>
                  <a:txBody>
                    <a:bodyPr/>
                    <a:p>
                      <a:pPr indent="0" algn="ctr">
                        <a:lnSpc>
                          <a:spcPct val="120000"/>
                        </a:lnSpc>
                        <a:spcBef>
                          <a:spcPts val="0"/>
                        </a:spcBef>
                        <a:spcAft>
                          <a:spcPts val="0"/>
                        </a:spcAft>
                        <a:buNone/>
                      </a:pPr>
                      <a:r>
                        <a:rPr lang="zh-CN" altLang="en-US" sz="1600" b="1" spc="120">
                          <a:latin typeface="华文中宋" panose="02010600040101010101" charset="-122"/>
                          <a:ea typeface="华文中宋" panose="02010600040101010101" charset="-122"/>
                          <a:sym typeface="+mn-ea"/>
                        </a:rPr>
                        <a:t>模型</a:t>
                      </a:r>
                      <a:endParaRPr lang="zh-CN" altLang="en-US" sz="1600" b="1" spc="120">
                        <a:latin typeface="华文中宋" panose="02010600040101010101" charset="-122"/>
                        <a:ea typeface="华文中宋" panose="02010600040101010101" charset="-122"/>
                        <a:sym typeface="+mn-ea"/>
                      </a:endParaRPr>
                    </a:p>
                  </a:txBody>
                  <a:tcPr marL="177800" marR="177800" marT="107950" marB="107950" anchor="ctr"/>
                </a:tc>
                <a:tc>
                  <a:txBody>
                    <a:bodyPr/>
                    <a:p>
                      <a:pPr indent="0" algn="ctr">
                        <a:lnSpc>
                          <a:spcPct val="120000"/>
                        </a:lnSpc>
                        <a:spcBef>
                          <a:spcPts val="0"/>
                        </a:spcBef>
                        <a:spcAft>
                          <a:spcPts val="0"/>
                        </a:spcAft>
                        <a:buNone/>
                      </a:pPr>
                      <a:r>
                        <a:rPr lang="zh-CN" altLang="en-US" sz="1600" b="1" spc="120">
                          <a:latin typeface="华文中宋" panose="02010600040101010101" charset="-122"/>
                          <a:ea typeface="华文中宋" panose="02010600040101010101" charset="-122"/>
                          <a:sym typeface="+mn-ea"/>
                        </a:rPr>
                        <a:t>结果</a:t>
                      </a:r>
                      <a:endParaRPr lang="zh-CN" altLang="en-US" sz="1600" b="1" spc="120">
                        <a:latin typeface="华文中宋" panose="02010600040101010101" charset="-122"/>
                        <a:ea typeface="华文中宋" panose="02010600040101010101" charset="-122"/>
                        <a:sym typeface="+mn-ea"/>
                      </a:endParaRPr>
                    </a:p>
                  </a:txBody>
                  <a:tcPr marL="177800" marR="177800" marT="107950" marB="107950" anchor="ctr"/>
                </a:tc>
              </a:tr>
              <a:tr h="774700">
                <a:tc>
                  <a:txBody>
                    <a:bodyPr/>
                    <a:p>
                      <a:pPr indent="0" algn="ctr">
                        <a:lnSpc>
                          <a:spcPct val="120000"/>
                        </a:lnSpc>
                        <a:spcBef>
                          <a:spcPts val="0"/>
                        </a:spcBef>
                        <a:spcAft>
                          <a:spcPts val="0"/>
                        </a:spcAft>
                        <a:buNone/>
                      </a:pPr>
                      <a:r>
                        <a:rPr lang="zh-CN" altLang="en-US" sz="1400" b="0" spc="120">
                          <a:latin typeface="华文中宋" panose="02010600040101010101" charset="-122"/>
                          <a:ea typeface="华文中宋" panose="02010600040101010101" charset="-122"/>
                          <a:sym typeface="+mn-ea"/>
                        </a:rPr>
                        <a:t>回归</a:t>
                      </a:r>
                      <a:endParaRPr lang="zh-CN" altLang="en-US" sz="1400" b="0" spc="120">
                        <a:latin typeface="华文中宋" panose="02010600040101010101" charset="-122"/>
                        <a:ea typeface="华文中宋" panose="02010600040101010101" charset="-122"/>
                        <a:sym typeface="+mn-ea"/>
                      </a:endParaRPr>
                    </a:p>
                  </a:txBody>
                  <a:tcPr marL="177800" marR="177800" marT="107950" marB="107950" anchor="ctr"/>
                </a:tc>
                <a:tc>
                  <a:txBody>
                    <a:bodyPr/>
                    <a:p>
                      <a:pPr indent="0" algn="ctr">
                        <a:lnSpc>
                          <a:spcPct val="120000"/>
                        </a:lnSpc>
                        <a:spcBef>
                          <a:spcPts val="0"/>
                        </a:spcBef>
                        <a:spcAft>
                          <a:spcPts val="0"/>
                        </a:spcAft>
                        <a:buNone/>
                      </a:pPr>
                      <a:r>
                        <a:rPr lang="zh-CN" altLang="en-US" sz="1400" b="0" spc="120">
                          <a:latin typeface="华文中宋" panose="02010600040101010101" charset="-122"/>
                          <a:ea typeface="华文中宋" panose="02010600040101010101" charset="-122"/>
                          <a:cs typeface="华文中宋" panose="02010600040101010101" charset="-122"/>
                          <a:sym typeface="+mn-ea"/>
                        </a:rPr>
                        <a:t>胡贵贵</a:t>
                      </a:r>
                      <a:endParaRPr lang="en-US" altLang="zh-CN" sz="1400" b="0" spc="120" baseline="30000">
                        <a:latin typeface="华文中宋" panose="02010600040101010101" charset="-122"/>
                        <a:ea typeface="华文中宋" panose="02010600040101010101" charset="-122"/>
                        <a:cs typeface="华文中宋" panose="02010600040101010101" charset="-122"/>
                        <a:sym typeface="+mn-ea"/>
                      </a:endParaRPr>
                    </a:p>
                  </a:txBody>
                  <a:tcPr marL="177800" marR="177800" marT="107950" marB="107950" anchor="ctr"/>
                </a:tc>
                <a:tc>
                  <a:txBody>
                    <a:bodyPr/>
                    <a:p>
                      <a:pPr indent="0" algn="ctr">
                        <a:lnSpc>
                          <a:spcPct val="120000"/>
                        </a:lnSpc>
                        <a:spcBef>
                          <a:spcPts val="0"/>
                        </a:spcBef>
                        <a:spcAft>
                          <a:spcPts val="0"/>
                        </a:spcAft>
                        <a:buNone/>
                      </a:pPr>
                      <a:r>
                        <a:rPr lang="en-US" altLang="zh-CN" sz="1400" b="0" spc="120">
                          <a:latin typeface="华文中宋" panose="02010600040101010101" charset="-122"/>
                          <a:ea typeface="华文中宋" panose="02010600040101010101" charset="-122"/>
                        </a:rPr>
                        <a:t>2021</a:t>
                      </a:r>
                      <a:endParaRPr lang="en-US" altLang="zh-CN" sz="1400" b="0" spc="120">
                        <a:latin typeface="华文中宋" panose="02010600040101010101" charset="-122"/>
                        <a:ea typeface="华文中宋" panose="02010600040101010101" charset="-122"/>
                      </a:endParaRPr>
                    </a:p>
                  </a:txBody>
                  <a:tcPr marL="177800" marR="177800" marT="107950" marB="107950" anchor="ctr"/>
                </a:tc>
                <a:tc>
                  <a:txBody>
                    <a:bodyPr/>
                    <a:p>
                      <a:pPr indent="0" algn="l">
                        <a:lnSpc>
                          <a:spcPct val="120000"/>
                        </a:lnSpc>
                        <a:spcBef>
                          <a:spcPts val="0"/>
                        </a:spcBef>
                        <a:spcAft>
                          <a:spcPts val="0"/>
                        </a:spcAft>
                        <a:buNone/>
                      </a:pPr>
                      <a:r>
                        <a:rPr lang="zh-CN" altLang="en-US" sz="1400" b="0" spc="120">
                          <a:latin typeface="华文中宋" panose="02010600040101010101" charset="-122"/>
                          <a:ea typeface="华文中宋" panose="02010600040101010101" charset="-122"/>
                          <a:cs typeface="华文中宋" panose="02010600040101010101" charset="-122"/>
                        </a:rPr>
                        <a:t>首先</a:t>
                      </a:r>
                      <a:r>
                        <a:rPr lang="zh-CN" altLang="en-US" sz="1400" b="0" spc="120">
                          <a:solidFill>
                            <a:srgbClr val="C00000"/>
                          </a:solidFill>
                          <a:latin typeface="华文中宋" panose="02010600040101010101" charset="-122"/>
                          <a:ea typeface="华文中宋" panose="02010600040101010101" charset="-122"/>
                          <a:cs typeface="华文中宋" panose="02010600040101010101" charset="-122"/>
                        </a:rPr>
                        <a:t>用</a:t>
                      </a:r>
                      <a:r>
                        <a:rPr lang="en-US" altLang="zh-CN" sz="1400" b="0" spc="120">
                          <a:solidFill>
                            <a:srgbClr val="C00000"/>
                          </a:solidFill>
                          <a:latin typeface="华文中宋" panose="02010600040101010101" charset="-122"/>
                          <a:ea typeface="华文中宋" panose="02010600040101010101" charset="-122"/>
                          <a:cs typeface="华文中宋" panose="02010600040101010101" charset="-122"/>
                        </a:rPr>
                        <a:t>PCA</a:t>
                      </a:r>
                      <a:r>
                        <a:rPr lang="zh-CN" altLang="en-US" sz="1400" b="0" spc="120">
                          <a:solidFill>
                            <a:srgbClr val="C00000"/>
                          </a:solidFill>
                          <a:latin typeface="华文中宋" panose="02010600040101010101" charset="-122"/>
                          <a:ea typeface="华文中宋" panose="02010600040101010101" charset="-122"/>
                          <a:cs typeface="华文中宋" panose="02010600040101010101" charset="-122"/>
                        </a:rPr>
                        <a:t>进行特征优选</a:t>
                      </a:r>
                      <a:r>
                        <a:rPr lang="zh-CN" altLang="en-US" sz="1400" b="0" spc="120">
                          <a:latin typeface="华文中宋" panose="02010600040101010101" charset="-122"/>
                          <a:ea typeface="华文中宋" panose="02010600040101010101" charset="-122"/>
                          <a:cs typeface="华文中宋" panose="02010600040101010101" charset="-122"/>
                        </a:rPr>
                        <a:t>，再使用</a:t>
                      </a:r>
                      <a:r>
                        <a:rPr lang="en-US" altLang="zh-CN" sz="1400" b="0" spc="120">
                          <a:latin typeface="华文中宋" panose="02010600040101010101" charset="-122"/>
                          <a:ea typeface="华文中宋" panose="02010600040101010101" charset="-122"/>
                          <a:cs typeface="华文中宋" panose="02010600040101010101" charset="-122"/>
                        </a:rPr>
                        <a:t>RF</a:t>
                      </a:r>
                      <a:r>
                        <a:rPr lang="zh-CN" altLang="en-US" sz="1400" b="0" spc="120">
                          <a:latin typeface="华文中宋" panose="02010600040101010101" charset="-122"/>
                          <a:ea typeface="华文中宋" panose="02010600040101010101" charset="-122"/>
                          <a:cs typeface="华文中宋" panose="02010600040101010101" charset="-122"/>
                        </a:rPr>
                        <a:t>、</a:t>
                      </a:r>
                      <a:r>
                        <a:rPr lang="en-US" altLang="zh-CN" sz="1400" b="0" spc="120">
                          <a:latin typeface="华文中宋" panose="02010600040101010101" charset="-122"/>
                          <a:ea typeface="华文中宋" panose="02010600040101010101" charset="-122"/>
                          <a:cs typeface="华文中宋" panose="02010600040101010101" charset="-122"/>
                        </a:rPr>
                        <a:t>SVM</a:t>
                      </a:r>
                      <a:r>
                        <a:rPr lang="zh-CN" altLang="en-US" sz="1400" b="0" spc="120">
                          <a:latin typeface="华文中宋" panose="02010600040101010101" charset="-122"/>
                          <a:ea typeface="华文中宋" panose="02010600040101010101" charset="-122"/>
                          <a:cs typeface="华文中宋" panose="02010600040101010101" charset="-122"/>
                        </a:rPr>
                        <a:t>、</a:t>
                      </a:r>
                      <a:r>
                        <a:rPr lang="en-US" altLang="zh-CN" sz="1400" b="0" spc="120">
                          <a:latin typeface="华文中宋" panose="02010600040101010101" charset="-122"/>
                          <a:ea typeface="华文中宋" panose="02010600040101010101" charset="-122"/>
                          <a:cs typeface="华文中宋" panose="02010600040101010101" charset="-122"/>
                        </a:rPr>
                        <a:t>KNN</a:t>
                      </a:r>
                      <a:endParaRPr lang="en-US" altLang="zh-CN" sz="1400" b="0" spc="120">
                        <a:latin typeface="华文中宋" panose="02010600040101010101" charset="-122"/>
                        <a:ea typeface="华文中宋" panose="02010600040101010101" charset="-122"/>
                        <a:cs typeface="华文中宋" panose="02010600040101010101" charset="-122"/>
                      </a:endParaRPr>
                    </a:p>
                  </a:txBody>
                  <a:tcPr marL="177800" marR="177800" marT="107950" marB="107950" anchor="ctr"/>
                </a:tc>
                <a:tc>
                  <a:txBody>
                    <a:bodyPr/>
                    <a:p>
                      <a:pPr indent="0" algn="l">
                        <a:lnSpc>
                          <a:spcPct val="120000"/>
                        </a:lnSpc>
                        <a:spcBef>
                          <a:spcPts val="0"/>
                        </a:spcBef>
                        <a:spcAft>
                          <a:spcPts val="0"/>
                        </a:spcAft>
                        <a:buNone/>
                      </a:pPr>
                      <a:r>
                        <a:rPr lang="zh-CN" altLang="en-US" sz="1400" b="0" spc="120">
                          <a:latin typeface="华文中宋" panose="02010600040101010101" charset="-122"/>
                          <a:ea typeface="华文中宋" panose="02010600040101010101" charset="-122"/>
                          <a:cs typeface="华文中宋" panose="02010600040101010101" charset="-122"/>
                        </a:rPr>
                        <a:t>利用土壤养分数据和地形、气候、植被等共</a:t>
                      </a:r>
                      <a:r>
                        <a:rPr lang="en-US" altLang="zh-CN" sz="1400" b="0" spc="120">
                          <a:solidFill>
                            <a:srgbClr val="C00000"/>
                          </a:solidFill>
                          <a:latin typeface="华文中宋" panose="02010600040101010101" charset="-122"/>
                          <a:ea typeface="华文中宋" panose="02010600040101010101" charset="-122"/>
                          <a:cs typeface="华文中宋" panose="02010600040101010101" charset="-122"/>
                        </a:rPr>
                        <a:t>23</a:t>
                      </a:r>
                      <a:r>
                        <a:rPr lang="zh-CN" altLang="en-US" sz="1400" b="0" spc="120">
                          <a:solidFill>
                            <a:srgbClr val="C00000"/>
                          </a:solidFill>
                          <a:latin typeface="华文中宋" panose="02010600040101010101" charset="-122"/>
                          <a:ea typeface="华文中宋" panose="02010600040101010101" charset="-122"/>
                          <a:cs typeface="华文中宋" panose="02010600040101010101" charset="-122"/>
                        </a:rPr>
                        <a:t>个环境变量</a:t>
                      </a:r>
                      <a:r>
                        <a:rPr lang="zh-CN" altLang="en-US" sz="1400" b="0" spc="120">
                          <a:latin typeface="华文中宋" panose="02010600040101010101" charset="-122"/>
                          <a:ea typeface="华文中宋" panose="02010600040101010101" charset="-122"/>
                          <a:cs typeface="华文中宋" panose="02010600040101010101" charset="-122"/>
                        </a:rPr>
                        <a:t>，构建土壤养分预测模型</a:t>
                      </a:r>
                      <a:endParaRPr lang="zh-CN" altLang="en-US" sz="1400" b="0" spc="120">
                        <a:latin typeface="华文中宋" panose="02010600040101010101" charset="-122"/>
                        <a:ea typeface="华文中宋" panose="02010600040101010101" charset="-122"/>
                        <a:cs typeface="华文中宋" panose="02010600040101010101" charset="-122"/>
                      </a:endParaRPr>
                    </a:p>
                  </a:txBody>
                  <a:tcPr marL="177800" marR="177800" marT="107950" marB="107950" anchor="ctr"/>
                </a:tc>
              </a:tr>
              <a:tr h="775335">
                <a:tc>
                  <a:txBody>
                    <a:bodyPr/>
                    <a:p>
                      <a:pPr indent="0" algn="ctr">
                        <a:lnSpc>
                          <a:spcPct val="120000"/>
                        </a:lnSpc>
                        <a:spcBef>
                          <a:spcPts val="0"/>
                        </a:spcBef>
                        <a:spcAft>
                          <a:spcPts val="0"/>
                        </a:spcAft>
                        <a:buNone/>
                      </a:pPr>
                      <a:r>
                        <a:rPr lang="zh-CN" altLang="en-US" sz="1400" b="0" spc="120">
                          <a:latin typeface="华文中宋" panose="02010600040101010101" charset="-122"/>
                          <a:ea typeface="华文中宋" panose="02010600040101010101" charset="-122"/>
                          <a:sym typeface="+mn-ea"/>
                        </a:rPr>
                        <a:t>回归</a:t>
                      </a:r>
                      <a:endParaRPr lang="zh-CN" altLang="en-US" sz="1400" b="0" spc="120">
                        <a:latin typeface="华文中宋" panose="02010600040101010101" charset="-122"/>
                        <a:ea typeface="华文中宋" panose="02010600040101010101" charset="-122"/>
                        <a:sym typeface="+mn-ea"/>
                      </a:endParaRPr>
                    </a:p>
                  </a:txBody>
                  <a:tcPr marL="177800" marR="177800" marT="107950" marB="107950" anchor="ctr"/>
                </a:tc>
                <a:tc>
                  <a:txBody>
                    <a:bodyPr/>
                    <a:p>
                      <a:pPr indent="0" algn="ctr">
                        <a:lnSpc>
                          <a:spcPct val="120000"/>
                        </a:lnSpc>
                        <a:spcBef>
                          <a:spcPts val="0"/>
                        </a:spcBef>
                        <a:spcAft>
                          <a:spcPts val="0"/>
                        </a:spcAft>
                        <a:buNone/>
                      </a:pPr>
                      <a:r>
                        <a:rPr lang="zh-CN" altLang="en-US" sz="1400" b="0" spc="120">
                          <a:latin typeface="华文中宋" panose="02010600040101010101" charset="-122"/>
                          <a:ea typeface="华文中宋" panose="02010600040101010101" charset="-122"/>
                        </a:rPr>
                        <a:t>李浩</a:t>
                      </a:r>
                      <a:endParaRPr lang="en-US" altLang="zh-CN" sz="1400" b="0" spc="120" baseline="30000">
                        <a:latin typeface="华文中宋" panose="02010600040101010101" charset="-122"/>
                        <a:ea typeface="华文中宋" panose="02010600040101010101" charset="-122"/>
                      </a:endParaRPr>
                    </a:p>
                  </a:txBody>
                  <a:tcPr marL="177800" marR="177800" marT="107950" marB="107950" anchor="ctr"/>
                </a:tc>
                <a:tc>
                  <a:txBody>
                    <a:bodyPr/>
                    <a:p>
                      <a:pPr indent="0" algn="ctr">
                        <a:lnSpc>
                          <a:spcPct val="120000"/>
                        </a:lnSpc>
                        <a:spcBef>
                          <a:spcPts val="0"/>
                        </a:spcBef>
                        <a:spcAft>
                          <a:spcPts val="0"/>
                        </a:spcAft>
                        <a:buNone/>
                      </a:pPr>
                      <a:r>
                        <a:rPr lang="en-US" altLang="zh-CN" sz="1400" b="0" spc="120">
                          <a:latin typeface="华文中宋" panose="02010600040101010101" charset="-122"/>
                          <a:ea typeface="华文中宋" panose="02010600040101010101" charset="-122"/>
                        </a:rPr>
                        <a:t>2022</a:t>
                      </a:r>
                      <a:endParaRPr lang="en-US" altLang="zh-CN" sz="1400" b="0" spc="120">
                        <a:latin typeface="华文中宋" panose="02010600040101010101" charset="-122"/>
                        <a:ea typeface="华文中宋" panose="02010600040101010101" charset="-122"/>
                      </a:endParaRPr>
                    </a:p>
                  </a:txBody>
                  <a:tcPr marL="177800" marR="177800" marT="107950" marB="107950" anchor="ctr"/>
                </a:tc>
                <a:tc>
                  <a:txBody>
                    <a:bodyPr/>
                    <a:p>
                      <a:pPr indent="0" algn="l">
                        <a:lnSpc>
                          <a:spcPct val="120000"/>
                        </a:lnSpc>
                        <a:spcBef>
                          <a:spcPts val="0"/>
                        </a:spcBef>
                        <a:spcAft>
                          <a:spcPts val="0"/>
                        </a:spcAft>
                        <a:buNone/>
                      </a:pPr>
                      <a:r>
                        <a:rPr lang="zh-CN" altLang="en-US" sz="1400" b="0" spc="120">
                          <a:solidFill>
                            <a:srgbClr val="C00000"/>
                          </a:solidFill>
                          <a:latin typeface="华文中宋" panose="02010600040101010101" charset="-122"/>
                          <a:ea typeface="华文中宋" panose="02010600040101010101" charset="-122"/>
                          <a:cs typeface="华文中宋" panose="02010600040101010101" charset="-122"/>
                          <a:sym typeface="+mn-ea"/>
                        </a:rPr>
                        <a:t>多元线性回归法</a:t>
                      </a:r>
                      <a:endParaRPr lang="zh-CN" altLang="en-US" sz="1400" b="0" spc="120">
                        <a:solidFill>
                          <a:srgbClr val="C00000"/>
                        </a:solidFill>
                        <a:latin typeface="华文中宋" panose="02010600040101010101" charset="-122"/>
                        <a:ea typeface="华文中宋" panose="02010600040101010101" charset="-122"/>
                        <a:cs typeface="华文中宋" panose="02010600040101010101" charset="-122"/>
                        <a:sym typeface="+mn-ea"/>
                      </a:endParaRPr>
                    </a:p>
                  </a:txBody>
                  <a:tcPr marL="177800" marR="177800" marT="107950" marB="107950" anchor="ctr"/>
                </a:tc>
                <a:tc>
                  <a:txBody>
                    <a:bodyPr/>
                    <a:p>
                      <a:pPr indent="0" algn="l">
                        <a:lnSpc>
                          <a:spcPct val="120000"/>
                        </a:lnSpc>
                        <a:spcBef>
                          <a:spcPts val="0"/>
                        </a:spcBef>
                        <a:spcAft>
                          <a:spcPts val="0"/>
                        </a:spcAft>
                        <a:buNone/>
                      </a:pPr>
                      <a:r>
                        <a:rPr lang="zh-CN" altLang="en-US" sz="1400" b="0" spc="120">
                          <a:solidFill>
                            <a:srgbClr val="C00000"/>
                          </a:solidFill>
                          <a:latin typeface="华文中宋" panose="02010600040101010101" charset="-122"/>
                          <a:ea typeface="华文中宋" panose="02010600040101010101" charset="-122"/>
                          <a:cs typeface="华文中宋" panose="02010600040101010101" charset="-122"/>
                          <a:sym typeface="+mn-ea"/>
                        </a:rPr>
                        <a:t>设置增产、平收和减产三种情景模式</a:t>
                      </a:r>
                      <a:r>
                        <a:rPr lang="zh-CN" altLang="en-US" sz="1400" b="0" spc="120">
                          <a:latin typeface="华文中宋" panose="02010600040101010101" charset="-122"/>
                          <a:ea typeface="华文中宋" panose="02010600040101010101" charset="-122"/>
                          <a:cs typeface="华文中宋" panose="02010600040101010101" charset="-122"/>
                          <a:sym typeface="+mn-ea"/>
                        </a:rPr>
                        <a:t>，对秭归县土壤有机质2019-2013年时空分布进行了预测。</a:t>
                      </a:r>
                      <a:endParaRPr lang="zh-CN" altLang="en-US" sz="1400" b="0" spc="120">
                        <a:latin typeface="华文中宋" panose="02010600040101010101" charset="-122"/>
                        <a:ea typeface="华文中宋" panose="02010600040101010101" charset="-122"/>
                        <a:cs typeface="华文中宋" panose="02010600040101010101" charset="-122"/>
                        <a:sym typeface="+mn-ea"/>
                      </a:endParaRPr>
                    </a:p>
                  </a:txBody>
                  <a:tcPr marL="177800" marR="177800" marT="107950" marB="107950" anchor="ctr"/>
                </a:tc>
              </a:tr>
              <a:tr h="774700">
                <a:tc>
                  <a:txBody>
                    <a:bodyPr/>
                    <a:p>
                      <a:pPr indent="0" algn="ctr">
                        <a:lnSpc>
                          <a:spcPct val="120000"/>
                        </a:lnSpc>
                        <a:spcBef>
                          <a:spcPts val="0"/>
                        </a:spcBef>
                        <a:spcAft>
                          <a:spcPts val="0"/>
                        </a:spcAft>
                        <a:buNone/>
                      </a:pPr>
                      <a:r>
                        <a:rPr lang="zh-CN" altLang="en-US" sz="1400" b="0" spc="120">
                          <a:latin typeface="华文中宋" panose="02010600040101010101" charset="-122"/>
                          <a:ea typeface="华文中宋" panose="02010600040101010101" charset="-122"/>
                          <a:sym typeface="+mn-ea"/>
                        </a:rPr>
                        <a:t>回归</a:t>
                      </a:r>
                      <a:endParaRPr lang="zh-CN" altLang="en-US" sz="1400" b="0" spc="120">
                        <a:latin typeface="华文中宋" panose="02010600040101010101" charset="-122"/>
                        <a:ea typeface="华文中宋" panose="02010600040101010101" charset="-122"/>
                        <a:sym typeface="+mn-ea"/>
                      </a:endParaRPr>
                    </a:p>
                  </a:txBody>
                  <a:tcPr marL="177800" marR="177800" marT="107950" marB="107950" anchor="ctr"/>
                </a:tc>
                <a:tc>
                  <a:txBody>
                    <a:bodyPr/>
                    <a:p>
                      <a:pPr indent="0" algn="ctr">
                        <a:lnSpc>
                          <a:spcPct val="120000"/>
                        </a:lnSpc>
                        <a:spcBef>
                          <a:spcPts val="0"/>
                        </a:spcBef>
                        <a:spcAft>
                          <a:spcPts val="0"/>
                        </a:spcAft>
                        <a:buNone/>
                      </a:pPr>
                      <a:r>
                        <a:rPr lang="zh-CN" altLang="en-US" sz="1400" b="0" spc="120">
                          <a:latin typeface="华文中宋" panose="02010600040101010101" charset="-122"/>
                          <a:ea typeface="华文中宋" panose="02010600040101010101" charset="-122"/>
                          <a:cs typeface="华文中宋" panose="02010600040101010101" charset="-122"/>
                          <a:sym typeface="+mn-ea"/>
                        </a:rPr>
                        <a:t>陈道坤</a:t>
                      </a:r>
                      <a:endParaRPr lang="en-US" altLang="zh-CN" sz="1400" b="0" spc="120" baseline="30000">
                        <a:latin typeface="华文中宋" panose="02010600040101010101" charset="-122"/>
                        <a:ea typeface="华文中宋" panose="02010600040101010101" charset="-122"/>
                        <a:cs typeface="华文中宋" panose="02010600040101010101" charset="-122"/>
                        <a:sym typeface="+mn-ea"/>
                      </a:endParaRPr>
                    </a:p>
                  </a:txBody>
                  <a:tcPr marL="177800" marR="177800" marT="107950" marB="107950" anchor="ctr"/>
                </a:tc>
                <a:tc>
                  <a:txBody>
                    <a:bodyPr/>
                    <a:p>
                      <a:pPr indent="0" algn="ctr">
                        <a:lnSpc>
                          <a:spcPct val="120000"/>
                        </a:lnSpc>
                        <a:spcBef>
                          <a:spcPts val="0"/>
                        </a:spcBef>
                        <a:spcAft>
                          <a:spcPts val="0"/>
                        </a:spcAft>
                        <a:buNone/>
                      </a:pPr>
                      <a:r>
                        <a:rPr lang="en-US" altLang="zh-CN" sz="1400" b="0" spc="120">
                          <a:latin typeface="华文中宋" panose="02010600040101010101" charset="-122"/>
                          <a:ea typeface="华文中宋" panose="02010600040101010101" charset="-122"/>
                        </a:rPr>
                        <a:t>2023</a:t>
                      </a:r>
                      <a:endParaRPr lang="en-US" altLang="zh-CN" sz="1400" b="0" spc="120">
                        <a:latin typeface="华文中宋" panose="02010600040101010101" charset="-122"/>
                        <a:ea typeface="华文中宋" panose="02010600040101010101" charset="-122"/>
                      </a:endParaRPr>
                    </a:p>
                  </a:txBody>
                  <a:tcPr marL="177800" marR="177800" marT="107950" marB="107950" anchor="ctr"/>
                </a:tc>
                <a:tc>
                  <a:txBody>
                    <a:bodyPr/>
                    <a:p>
                      <a:pPr indent="0" algn="l">
                        <a:lnSpc>
                          <a:spcPct val="120000"/>
                        </a:lnSpc>
                        <a:spcBef>
                          <a:spcPts val="0"/>
                        </a:spcBef>
                        <a:spcAft>
                          <a:spcPts val="0"/>
                        </a:spcAft>
                        <a:buNone/>
                      </a:pPr>
                      <a:r>
                        <a:rPr lang="zh-CN" altLang="en-US" sz="1400" b="0" spc="120">
                          <a:solidFill>
                            <a:srgbClr val="C00000"/>
                          </a:solidFill>
                          <a:latin typeface="华文中宋" panose="02010600040101010101" charset="-122"/>
                          <a:ea typeface="华文中宋" panose="02010600040101010101" charset="-122"/>
                          <a:cs typeface="华文中宋" panose="02010600040101010101" charset="-122"/>
                          <a:sym typeface="+mn-ea"/>
                        </a:rPr>
                        <a:t>随机森林回归（RFR）和BP神经网络结果加权融合模型（BP-RFR）</a:t>
                      </a:r>
                      <a:endParaRPr lang="zh-CN" altLang="en-US" sz="1400" b="0" spc="120">
                        <a:solidFill>
                          <a:srgbClr val="C00000"/>
                        </a:solidFill>
                        <a:latin typeface="华文中宋" panose="02010600040101010101" charset="-122"/>
                        <a:ea typeface="华文中宋" panose="02010600040101010101" charset="-122"/>
                        <a:cs typeface="华文中宋" panose="02010600040101010101" charset="-122"/>
                        <a:sym typeface="+mn-ea"/>
                      </a:endParaRPr>
                    </a:p>
                  </a:txBody>
                  <a:tcPr marL="177800" marR="177800" marT="107950" marB="107950" anchor="ctr"/>
                </a:tc>
                <a:tc>
                  <a:txBody>
                    <a:bodyPr/>
                    <a:p>
                      <a:pPr indent="0" algn="l">
                        <a:lnSpc>
                          <a:spcPct val="120000"/>
                        </a:lnSpc>
                        <a:spcBef>
                          <a:spcPts val="0"/>
                        </a:spcBef>
                        <a:spcAft>
                          <a:spcPts val="0"/>
                        </a:spcAft>
                        <a:buNone/>
                      </a:pPr>
                      <a:r>
                        <a:rPr lang="zh-CN" altLang="en-US" sz="1400" b="0" spc="120">
                          <a:solidFill>
                            <a:srgbClr val="C00000"/>
                          </a:solidFill>
                          <a:latin typeface="华文中宋" panose="02010600040101010101" charset="-122"/>
                          <a:ea typeface="华文中宋" panose="02010600040101010101" charset="-122"/>
                          <a:cs typeface="华文中宋" panose="02010600040101010101" charset="-122"/>
                          <a:sym typeface="+mn-ea"/>
                        </a:rPr>
                        <a:t>将pH、全氮、全磷、全钾等共9个参数</a:t>
                      </a:r>
                      <a:r>
                        <a:rPr lang="zh-CN" altLang="en-US" sz="1400" b="0" spc="120">
                          <a:latin typeface="华文中宋" panose="02010600040101010101" charset="-122"/>
                          <a:ea typeface="华文中宋" panose="02010600040101010101" charset="-122"/>
                          <a:cs typeface="华文中宋" panose="02010600040101010101" charset="-122"/>
                          <a:sym typeface="+mn-ea"/>
                        </a:rPr>
                        <a:t>作为模型的输入参数，有机质作为模型的输出参数。</a:t>
                      </a:r>
                      <a:endParaRPr lang="zh-CN" altLang="en-US" sz="1400" b="0" spc="120">
                        <a:latin typeface="华文中宋" panose="02010600040101010101" charset="-122"/>
                        <a:ea typeface="华文中宋" panose="02010600040101010101" charset="-122"/>
                        <a:cs typeface="华文中宋" panose="02010600040101010101" charset="-122"/>
                        <a:sym typeface="+mn-ea"/>
                      </a:endParaRPr>
                    </a:p>
                  </a:txBody>
                  <a:tcPr marL="177800" marR="177800" marT="107950" marB="107950" anchor="ctr"/>
                </a:tc>
              </a:tr>
            </a:tbl>
          </a:graphicData>
        </a:graphic>
      </p:graphicFrame>
      <p:sp>
        <p:nvSpPr>
          <p:cNvPr id="9" name="灯片编号占位符 8"/>
          <p:cNvSpPr>
            <a:spLocks noGrp="1"/>
          </p:cNvSpPr>
          <p:nvPr>
            <p:ph type="sldNum" sz="quarter" idx="12"/>
            <p:custDataLst>
              <p:tags r:id="rId2"/>
            </p:custDataLst>
          </p:nvPr>
        </p:nvSpPr>
        <p:spPr>
          <a:xfrm>
            <a:off x="8965565" y="6405245"/>
            <a:ext cx="2743200" cy="365125"/>
          </a:xfrm>
        </p:spPr>
        <p:txBody>
          <a:body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Tree>
  </p:cSld>
  <p:clrMapOvr>
    <a:masterClrMapping/>
  </p:clrMapOvr>
  <p:transition advTm="14607"/>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410970" y="643255"/>
            <a:ext cx="10111740" cy="554355"/>
          </a:xfrm>
        </p:spPr>
        <p:txBody>
          <a:bodyPr>
            <a:noAutofit/>
          </a:bodyPr>
          <a:lstStyle/>
          <a:p>
            <a:r>
              <a:rPr sz="3200" dirty="0"/>
              <a:t>现有研究不足之处</a:t>
            </a:r>
            <a:endParaRPr sz="3200" dirty="0"/>
          </a:p>
        </p:txBody>
      </p:sp>
      <p:sp>
        <p:nvSpPr>
          <p:cNvPr id="28" name="矩形: 圆角 6"/>
          <p:cNvSpPr/>
          <p:nvPr>
            <p:custDataLst>
              <p:tags r:id="rId1"/>
            </p:custDataLst>
          </p:nvPr>
        </p:nvSpPr>
        <p:spPr>
          <a:xfrm>
            <a:off x="233680" y="1294765"/>
            <a:ext cx="11764010" cy="5011420"/>
          </a:xfrm>
          <a:prstGeom prst="roundRect">
            <a:avLst>
              <a:gd name="adj" fmla="val 4486"/>
            </a:avLst>
          </a:prstGeom>
          <a:noFill/>
          <a:ln w="28575" cmpd="sng">
            <a:solidFill>
              <a:srgbClr val="66087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灯片编号占位符 4"/>
          <p:cNvSpPr>
            <a:spLocks noGrp="1"/>
          </p:cNvSpPr>
          <p:nvPr>
            <p:ph type="sldNum" sz="quarter" idx="12"/>
            <p:custDataLst>
              <p:tags r:id="rId2"/>
            </p:custDataLst>
          </p:nvPr>
        </p:nvSpPr>
        <p:spPr>
          <a:xfrm>
            <a:off x="8610600" y="635635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fld>
            <a:endParaRPr kumimoji="1" lang="zh-CN" altLang="en-US" dirty="0"/>
          </a:p>
        </p:txBody>
      </p:sp>
      <p:sp>
        <p:nvSpPr>
          <p:cNvPr id="4" name="文本框 3"/>
          <p:cNvSpPr txBox="1"/>
          <p:nvPr>
            <p:custDataLst>
              <p:tags r:id="rId3"/>
            </p:custDataLst>
          </p:nvPr>
        </p:nvSpPr>
        <p:spPr>
          <a:xfrm>
            <a:off x="342900" y="1294765"/>
            <a:ext cx="11849100" cy="5169535"/>
          </a:xfrm>
          <a:prstGeom prst="rect">
            <a:avLst/>
          </a:prstGeom>
          <a:noFill/>
        </p:spPr>
        <p:txBody>
          <a:bodyPr wrap="square" rtlCol="0" anchor="t">
            <a:spAutoFit/>
          </a:bodyPr>
          <a:p>
            <a:pPr marL="457200" indent="-457200" algn="just">
              <a:lnSpc>
                <a:spcPct val="150000"/>
              </a:lnSpc>
              <a:buFont typeface="Arial" panose="020B0604020202020204" pitchFamily="34" charset="0"/>
              <a:buChar char="•"/>
            </a:pPr>
            <a:r>
              <a:rPr lang="zh-CN" sz="2800">
                <a:solidFill>
                  <a:srgbClr val="C00000"/>
                </a:solidFill>
                <a:latin typeface="华文中宋" panose="02010600040101010101" charset="-122"/>
                <a:ea typeface="华文中宋" panose="02010600040101010101" charset="-122"/>
                <a:cs typeface="华文中宋" panose="02010600040101010101" charset="-122"/>
                <a:sym typeface="+mn-ea"/>
              </a:rPr>
              <a:t>对山西省有机质时间变化、空间变化现象描述不够全面</a:t>
            </a:r>
            <a:endParaRPr lang="zh-CN" sz="2800">
              <a:solidFill>
                <a:srgbClr val="000000"/>
              </a:solidFill>
              <a:latin typeface="华文中宋" panose="02010600040101010101" charset="-122"/>
              <a:ea typeface="华文中宋" panose="02010600040101010101" charset="-122"/>
              <a:cs typeface="华文中宋" panose="02010600040101010101" charset="-122"/>
              <a:sym typeface="+mn-ea"/>
            </a:endParaRPr>
          </a:p>
          <a:p>
            <a:pPr lvl="1" indent="0" algn="just">
              <a:lnSpc>
                <a:spcPct val="150000"/>
              </a:lnSpc>
              <a:buNone/>
            </a:pPr>
            <a:r>
              <a:rPr lang="zh-CN" sz="2000" b="1">
                <a:solidFill>
                  <a:srgbClr val="000000"/>
                </a:solidFill>
                <a:latin typeface="华文仿宋" panose="02010600040101010101" charset="-122"/>
                <a:ea typeface="华文仿宋" panose="02010600040101010101" charset="-122"/>
                <a:cs typeface="华文中宋" panose="02010600040101010101" charset="-122"/>
                <a:sym typeface="+mn-ea"/>
              </a:rPr>
              <a:t>仅针对某一年、仅针对单个区县；</a:t>
            </a:r>
            <a:endParaRPr lang="zh-CN" sz="2000" b="1">
              <a:solidFill>
                <a:srgbClr val="000000"/>
              </a:solidFill>
              <a:latin typeface="华文仿宋" panose="02010600040101010101" charset="-122"/>
              <a:ea typeface="华文仿宋" panose="02010600040101010101" charset="-122"/>
              <a:cs typeface="华文中宋" panose="02010600040101010101" charset="-122"/>
              <a:sym typeface="+mn-ea"/>
            </a:endParaRPr>
          </a:p>
          <a:p>
            <a:pPr lvl="1" indent="0" algn="just">
              <a:lnSpc>
                <a:spcPct val="150000"/>
              </a:lnSpc>
              <a:buNone/>
            </a:pPr>
            <a:r>
              <a:rPr lang="zh-CN" sz="2000" b="1">
                <a:solidFill>
                  <a:srgbClr val="000000"/>
                </a:solidFill>
                <a:latin typeface="华文仿宋" panose="02010600040101010101" charset="-122"/>
                <a:ea typeface="华文仿宋" panose="02010600040101010101" charset="-122"/>
                <a:cs typeface="华文中宋" panose="02010600040101010101" charset="-122"/>
                <a:sym typeface="+mn-ea"/>
              </a:rPr>
              <a:t>缺乏</a:t>
            </a:r>
            <a:r>
              <a:rPr lang="zh-CN" sz="2000" b="1">
                <a:solidFill>
                  <a:srgbClr val="000000"/>
                </a:solidFill>
                <a:latin typeface="华文仿宋" panose="02010600040101010101" charset="-122"/>
                <a:ea typeface="华文仿宋" panose="02010600040101010101" charset="-122"/>
                <a:cs typeface="华文中宋" panose="02010600040101010101" charset="-122"/>
                <a:sym typeface="+mn-ea"/>
              </a:rPr>
              <a:t>对时间、空间两重尺度上变化的认知和把控</a:t>
            </a:r>
            <a:endParaRPr lang="zh-CN" sz="2000" b="1">
              <a:solidFill>
                <a:srgbClr val="000000"/>
              </a:solidFill>
              <a:latin typeface="华文仿宋" panose="02010600040101010101" charset="-122"/>
              <a:ea typeface="华文仿宋" panose="02010600040101010101" charset="-122"/>
              <a:cs typeface="华文中宋" panose="02010600040101010101" charset="-122"/>
              <a:sym typeface="+mn-ea"/>
            </a:endParaRPr>
          </a:p>
          <a:p>
            <a:pPr marL="457200" lvl="0" indent="-457200" algn="just">
              <a:lnSpc>
                <a:spcPct val="150000"/>
              </a:lnSpc>
              <a:buFont typeface="Arial" panose="020B0604020202020204" pitchFamily="34" charset="0"/>
              <a:buChar char="•"/>
            </a:pPr>
            <a:r>
              <a:rPr lang="zh-CN" sz="2800">
                <a:solidFill>
                  <a:srgbClr val="C00000"/>
                </a:solidFill>
                <a:latin typeface="华文中宋" panose="02010600040101010101" charset="-122"/>
                <a:ea typeface="华文中宋" panose="02010600040101010101" charset="-122"/>
                <a:cs typeface="华文中宋" panose="02010600040101010101" charset="-122"/>
                <a:sym typeface="+mn-ea"/>
              </a:rPr>
              <a:t>定性研究为多</a:t>
            </a:r>
            <a:r>
              <a:rPr lang="en-US" altLang="zh-CN" sz="2800">
                <a:solidFill>
                  <a:srgbClr val="C00000"/>
                </a:solidFill>
                <a:latin typeface="华文中宋" panose="02010600040101010101" charset="-122"/>
                <a:ea typeface="华文中宋" panose="02010600040101010101" charset="-122"/>
                <a:cs typeface="华文中宋" panose="02010600040101010101" charset="-122"/>
                <a:sym typeface="+mn-ea"/>
              </a:rPr>
              <a:t> </a:t>
            </a:r>
            <a:r>
              <a:rPr lang="zh-CN" sz="2800">
                <a:solidFill>
                  <a:srgbClr val="C00000"/>
                </a:solidFill>
                <a:latin typeface="华文中宋" panose="02010600040101010101" charset="-122"/>
                <a:ea typeface="华文中宋" panose="02010600040101010101" charset="-122"/>
                <a:cs typeface="华文中宋" panose="02010600040101010101" charset="-122"/>
                <a:sym typeface="+mn-ea"/>
              </a:rPr>
              <a:t>定量研究不够成熟</a:t>
            </a:r>
            <a:endParaRPr lang="zh-CN" sz="2800">
              <a:solidFill>
                <a:srgbClr val="C00000"/>
              </a:solidFill>
              <a:latin typeface="华文中宋" panose="02010600040101010101" charset="-122"/>
              <a:ea typeface="华文中宋" panose="02010600040101010101" charset="-122"/>
              <a:cs typeface="华文中宋" panose="02010600040101010101" charset="-122"/>
              <a:sym typeface="+mn-ea"/>
            </a:endParaRPr>
          </a:p>
          <a:p>
            <a:pPr lvl="1" indent="0" algn="just">
              <a:lnSpc>
                <a:spcPct val="150000"/>
              </a:lnSpc>
              <a:buNone/>
            </a:pPr>
            <a:r>
              <a:rPr lang="zh-CN" sz="2000" b="1">
                <a:solidFill>
                  <a:srgbClr val="000000"/>
                </a:solidFill>
                <a:latin typeface="华文仿宋" panose="02010600040101010101" charset="-122"/>
                <a:ea typeface="华文仿宋" panose="02010600040101010101" charset="-122"/>
                <a:cs typeface="华文中宋" panose="02010600040101010101" charset="-122"/>
                <a:sym typeface="+mn-ea"/>
              </a:rPr>
              <a:t>仅通过重合人为行为时间和有机质含量变化时间得出定性结论；</a:t>
            </a:r>
            <a:endParaRPr lang="zh-CN" sz="2000" b="1">
              <a:solidFill>
                <a:srgbClr val="000000"/>
              </a:solidFill>
              <a:latin typeface="华文仿宋" panose="02010600040101010101" charset="-122"/>
              <a:ea typeface="华文仿宋" panose="02010600040101010101" charset="-122"/>
              <a:cs typeface="华文中宋" panose="02010600040101010101" charset="-122"/>
              <a:sym typeface="+mn-ea"/>
            </a:endParaRPr>
          </a:p>
          <a:p>
            <a:pPr lvl="1" indent="0" algn="just">
              <a:lnSpc>
                <a:spcPct val="150000"/>
              </a:lnSpc>
              <a:buNone/>
            </a:pPr>
            <a:r>
              <a:rPr lang="zh-CN" sz="2000" b="1">
                <a:solidFill>
                  <a:srgbClr val="000000"/>
                </a:solidFill>
                <a:latin typeface="华文仿宋" panose="02010600040101010101" charset="-122"/>
                <a:ea typeface="华文仿宋" panose="02010600040101010101" charset="-122"/>
                <a:cs typeface="华文中宋" panose="02010600040101010101" charset="-122"/>
                <a:sym typeface="+mn-ea"/>
              </a:rPr>
              <a:t>很少能量化影响力的大小</a:t>
            </a:r>
            <a:endParaRPr lang="zh-CN" sz="2000" b="1">
              <a:solidFill>
                <a:srgbClr val="000000"/>
              </a:solidFill>
              <a:latin typeface="华文仿宋" panose="02010600040101010101" charset="-122"/>
              <a:ea typeface="华文仿宋" panose="02010600040101010101" charset="-122"/>
              <a:cs typeface="华文中宋" panose="02010600040101010101" charset="-122"/>
              <a:sym typeface="+mn-ea"/>
            </a:endParaRPr>
          </a:p>
          <a:p>
            <a:pPr marL="457200" indent="-457200" algn="just">
              <a:lnSpc>
                <a:spcPct val="150000"/>
              </a:lnSpc>
              <a:buFont typeface="Arial" panose="020B0604020202020204" pitchFamily="34" charset="0"/>
              <a:buChar char="•"/>
            </a:pPr>
            <a:r>
              <a:rPr lang="zh-CN" sz="2800">
                <a:solidFill>
                  <a:srgbClr val="C00000"/>
                </a:solidFill>
                <a:latin typeface="华文中宋" panose="02010600040101010101" charset="-122"/>
                <a:ea typeface="华文中宋" panose="02010600040101010101" charset="-122"/>
                <a:cs typeface="华文中宋" panose="02010600040101010101" charset="-122"/>
                <a:sym typeface="+mn-ea"/>
              </a:rPr>
              <a:t>对未来进行预测的研究体系不够完善</a:t>
            </a:r>
            <a:endParaRPr lang="zh-CN" sz="2800">
              <a:solidFill>
                <a:srgbClr val="C00000"/>
              </a:solidFill>
              <a:latin typeface="华文中宋" panose="02010600040101010101" charset="-122"/>
              <a:ea typeface="华文中宋" panose="02010600040101010101" charset="-122"/>
              <a:cs typeface="华文中宋" panose="02010600040101010101" charset="-122"/>
              <a:sym typeface="+mn-ea"/>
            </a:endParaRPr>
          </a:p>
          <a:p>
            <a:pPr lvl="1" indent="0" algn="just">
              <a:lnSpc>
                <a:spcPct val="150000"/>
              </a:lnSpc>
              <a:buNone/>
            </a:pPr>
            <a:r>
              <a:rPr lang="zh-CN" sz="2000" b="1">
                <a:solidFill>
                  <a:srgbClr val="000000"/>
                </a:solidFill>
                <a:latin typeface="华文仿宋" panose="02010600040101010101" charset="-122"/>
                <a:ea typeface="华文仿宋" panose="02010600040101010101" charset="-122"/>
                <a:cs typeface="华文中宋" panose="02010600040101010101" charset="-122"/>
                <a:sym typeface="+mn-ea"/>
              </a:rPr>
              <a:t>大多研究并未做到预测，缺少对未来情况的应对把控；</a:t>
            </a:r>
            <a:endParaRPr lang="zh-CN" sz="2000" b="1">
              <a:solidFill>
                <a:srgbClr val="000000"/>
              </a:solidFill>
              <a:latin typeface="华文仿宋" panose="02010600040101010101" charset="-122"/>
              <a:ea typeface="华文仿宋" panose="02010600040101010101" charset="-122"/>
              <a:cs typeface="华文中宋" panose="02010600040101010101" charset="-122"/>
              <a:sym typeface="+mn-ea"/>
            </a:endParaRPr>
          </a:p>
          <a:p>
            <a:pPr lvl="1" indent="0" algn="just">
              <a:lnSpc>
                <a:spcPct val="150000"/>
              </a:lnSpc>
              <a:buNone/>
            </a:pPr>
            <a:r>
              <a:rPr lang="zh-CN" sz="2000" b="1">
                <a:solidFill>
                  <a:srgbClr val="000000"/>
                </a:solidFill>
                <a:latin typeface="华文仿宋" panose="02010600040101010101" charset="-122"/>
                <a:ea typeface="华文仿宋" panose="02010600040101010101" charset="-122"/>
                <a:cs typeface="华文中宋" panose="02010600040101010101" charset="-122"/>
                <a:sym typeface="+mn-ea"/>
              </a:rPr>
              <a:t>预测大多局限于用多源数据直接预测有机质含量，具有局限性。</a:t>
            </a:r>
            <a:endParaRPr lang="zh-CN" sz="2000" b="1">
              <a:solidFill>
                <a:srgbClr val="000000"/>
              </a:solidFill>
              <a:latin typeface="华文仿宋" panose="02010600040101010101" charset="-122"/>
              <a:ea typeface="华文仿宋" panose="02010600040101010101" charset="-122"/>
              <a:cs typeface="华文中宋" panose="02010600040101010101" charset="-122"/>
              <a:sym typeface="+mn-ea"/>
            </a:endParaRPr>
          </a:p>
          <a:p>
            <a:pPr marL="457200" indent="-457200" algn="just">
              <a:lnSpc>
                <a:spcPct val="120000"/>
              </a:lnSpc>
              <a:buAutoNum type="arabicPeriod"/>
            </a:pPr>
            <a:endParaRPr lang="zh-CN" altLang="zh-CN" sz="2000" b="1">
              <a:solidFill>
                <a:srgbClr val="000000"/>
              </a:solidFill>
              <a:latin typeface="华文仿宋" panose="02010600040101010101" charset="-122"/>
              <a:ea typeface="华文仿宋" panose="02010600040101010101" charset="-122"/>
              <a:cs typeface="华文中宋" panose="02010600040101010101" charset="-122"/>
              <a:sym typeface="+mn-ea"/>
            </a:endParaRPr>
          </a:p>
        </p:txBody>
      </p:sp>
    </p:spTree>
  </p:cSld>
  <p:clrMapOvr>
    <a:masterClrMapping/>
  </p:clrMapOvr>
  <p:transition advTm="12916"/>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TABLE_ENDDRAG_ORIGIN_RECT" val="454*179"/>
  <p:tag name="TABLE_ENDDRAG_RECT" val="483*291*454*179"/>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TABLE_ENDDRAG_ORIGIN_RECT" val="367*299"/>
  <p:tag name="TABLE_ENDDRAG_RECT" val="27*114*367*299"/>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TABLE_ENDDRAG_ORIGIN_RECT" val="361*84"/>
  <p:tag name="TABLE_ENDDRAG_RECT" val="460*416*361*84"/>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TABLE_ENDDRAG_ORIGIN_RECT" val="430*81"/>
  <p:tag name="TABLE_ENDDRAG_RECT" val="256*250*430*81"/>
</p:tagLst>
</file>

<file path=ppt/tags/tag116.xml><?xml version="1.0" encoding="utf-8"?>
<p:tagLst xmlns:p="http://schemas.openxmlformats.org/presentationml/2006/main">
  <p:tag name="TABLE_ENDDRAG_ORIGIN_RECT" val="380*73"/>
  <p:tag name="TABLE_ENDDRAG_RECT" val="543*103*380*73"/>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TABLE_ENDDRAG_ORIGIN_RECT" val="383*72"/>
  <p:tag name="TABLE_ENDDRAG_RECT" val="543*427*383*72"/>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TABLE_ENDDRAG_ORIGIN_RECT" val="467*111"/>
  <p:tag name="TABLE_ENDDRAG_RECT" val="30*389*467*111"/>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TABLE_ENDDRAG_ORIGIN_RECT" val="435*111"/>
  <p:tag name="TABLE_ENDDRAG_RECT" val="488*390*435*111"/>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TABLE_ENDDRAG_ORIGIN_RECT" val="468*343"/>
  <p:tag name="TABLE_ENDDRAG_RECT" val="36*154*468*343"/>
</p:tagLst>
</file>

<file path=ppt/tags/tag135.xml><?xml version="1.0" encoding="utf-8"?>
<p:tagLst xmlns:p="http://schemas.openxmlformats.org/presentationml/2006/main">
  <p:tag name="TABLE_ENDDRAG_ORIGIN_RECT" val="651*156"/>
  <p:tag name="TABLE_ENDDRAG_RECT" val="81*144*651*156"/>
</p:tagLst>
</file>

<file path=ppt/tags/tag136.xml><?xml version="1.0" encoding="utf-8"?>
<p:tagLst xmlns:p="http://schemas.openxmlformats.org/presentationml/2006/main">
  <p:tag name="TABLE_ENDDRAG_ORIGIN_RECT" val="390*378"/>
  <p:tag name="TABLE_ENDDRAG_RECT" val="542*87*390*378"/>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TABLE_ENDDRAG_ORIGIN_RECT" val="685*159"/>
  <p:tag name="TABLE_ENDDRAG_RECT" val="90*168*685*159"/>
</p:tagLst>
</file>

<file path=ppt/tags/tag139.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32_2*m_h_f*1_1_1"/>
  <p:tag name="KSO_WM_TEMPLATE_CATEGORY" val="diagram"/>
  <p:tag name="KSO_WM_TEMPLATE_INDEX" val="20205832"/>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32_2*m_h_i*1_1_1"/>
  <p:tag name="KSO_WM_TEMPLATE_CATEGORY" val="diagram"/>
  <p:tag name="KSO_WM_TEMPLATE_INDEX" val="20205832"/>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0"/>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832_2*m_h_i*1_1_2"/>
  <p:tag name="KSO_WM_TEMPLATE_CATEGORY" val="diagram"/>
  <p:tag name="KSO_WM_TEMPLATE_INDEX" val="20205832"/>
  <p:tag name="KSO_WM_UNIT_LAYERLEVEL" val="1_1_1"/>
  <p:tag name="KSO_WM_TAG_VERSION" val="1.0"/>
  <p:tag name="KSO_WM_BEAUTIFY_FLAG" val="#wm#"/>
  <p:tag name="KSO_WM_UNIT_FILL_FORE_SCHEMECOLOR_INDEX" val="5"/>
  <p:tag name="KSO_WM_UNIT_FILL_TYPE" val="1"/>
  <p:tag name="KSO_WM_UNIT_SHADOW_SCHEMECOLOR_INDEX" val="13"/>
  <p:tag name="KSO_WM_UNIT_TEXT_FILL_FORE_SCHEMECOLOR_INDEX" val="2"/>
  <p:tag name="KSO_WM_UNIT_TEXT_FILL_TYPE" val="1"/>
  <p:tag name="KSO_WM_UNIT_USESOURCEFORMAT_APPLY" val="0"/>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3"/>
  <p:tag name="KSO_WM_UNIT_ID" val="diagram20205832_2*m_h_i*1_1_3"/>
  <p:tag name="KSO_WM_TEMPLATE_CATEGORY" val="diagram"/>
  <p:tag name="KSO_WM_TEMPLATE_INDEX" val="20205832"/>
  <p:tag name="KSO_WM_UNIT_LAYERLEVEL" val="1_1_1"/>
  <p:tag name="KSO_WM_TAG_VERSION" val="1.0"/>
  <p:tag name="KSO_WM_BEAUTIFY_FLAG" val="#wm#"/>
  <p:tag name="KSO_WM_UNIT_TEXT_FILL_FORE_SCHEMECOLOR_INDEX" val="14"/>
  <p:tag name="KSO_WM_UNIT_TEXT_FILL_TYPE" val="1"/>
  <p:tag name="KSO_WM_UNIT_USESOURCEFORMAT_APPLY" val="0"/>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832_2*m_h_i*1_2_1"/>
  <p:tag name="KSO_WM_TEMPLATE_CATEGORY" val="diagram"/>
  <p:tag name="KSO_WM_TEMPLATE_INDEX" val="20205832"/>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0"/>
</p:tagLst>
</file>

<file path=ppt/tags/tag144.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32_2*m_h_f*1_2_1"/>
  <p:tag name="KSO_WM_TEMPLATE_CATEGORY" val="diagram"/>
  <p:tag name="KSO_WM_TEMPLATE_INDEX" val="20205832"/>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832_2*m_h_i*1_2_2"/>
  <p:tag name="KSO_WM_TEMPLATE_CATEGORY" val="diagram"/>
  <p:tag name="KSO_WM_TEMPLATE_INDEX" val="20205832"/>
  <p:tag name="KSO_WM_UNIT_LAYERLEVEL" val="1_1_1"/>
  <p:tag name="KSO_WM_TAG_VERSION" val="1.0"/>
  <p:tag name="KSO_WM_BEAUTIFY_FLAG" val="#wm#"/>
  <p:tag name="KSO_WM_UNIT_FILL_FORE_SCHEMECOLOR_INDEX" val="6"/>
  <p:tag name="KSO_WM_UNIT_FILL_TYPE" val="1"/>
  <p:tag name="KSO_WM_UNIT_SHADOW_SCHEMECOLOR_INDEX" val="13"/>
  <p:tag name="KSO_WM_UNIT_TEXT_FILL_FORE_SCHEMECOLOR_INDEX" val="2"/>
  <p:tag name="KSO_WM_UNIT_TEXT_FILL_TYPE" val="1"/>
  <p:tag name="KSO_WM_UNIT_USESOURCEFORMAT_APPLY" val="0"/>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3"/>
  <p:tag name="KSO_WM_UNIT_ID" val="diagram20205832_2*m_h_i*1_2_3"/>
  <p:tag name="KSO_WM_TEMPLATE_CATEGORY" val="diagram"/>
  <p:tag name="KSO_WM_TEMPLATE_INDEX" val="20205832"/>
  <p:tag name="KSO_WM_UNIT_LAYERLEVEL" val="1_1_1"/>
  <p:tag name="KSO_WM_TAG_VERSION" val="1.0"/>
  <p:tag name="KSO_WM_BEAUTIFY_FLAG" val="#wm#"/>
  <p:tag name="KSO_WM_UNIT_TEXT_FILL_FORE_SCHEMECOLOR_INDEX" val="14"/>
  <p:tag name="KSO_WM_UNIT_TEXT_FILL_TYPE" val="1"/>
  <p:tag name="KSO_WM_UNIT_USESOURCEFORMAT_APPLY" val="0"/>
</p:tagLst>
</file>

<file path=ppt/tags/tag147.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32_2*m_h_f*1_3_1"/>
  <p:tag name="KSO_WM_TEMPLATE_CATEGORY" val="diagram"/>
  <p:tag name="KSO_WM_TEMPLATE_INDEX" val="20205832"/>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32_2*m_h_i*1_1_1"/>
  <p:tag name="KSO_WM_TEMPLATE_CATEGORY" val="diagram"/>
  <p:tag name="KSO_WM_TEMPLATE_INDEX" val="20205832"/>
  <p:tag name="KSO_WM_UNIT_LAYERLEVEL" val="1_1_1"/>
  <p:tag name="KSO_WM_TAG_VERSION" val="1.0"/>
  <p:tag name="KSO_WM_BEAUTIFY_FLAG" val=""/>
  <p:tag name="KSO_WM_UNIT_FILL_FORE_SCHEMECOLOR_INDEX" val="14"/>
  <p:tag name="KSO_WM_UNIT_FILL_TYPE" val="1"/>
  <p:tag name="KSO_WM_UNIT_TEXT_FILL_FORE_SCHEMECOLOR_INDEX" val="2"/>
  <p:tag name="KSO_WM_UNIT_TEXT_FILL_TYPE" val="1"/>
  <p:tag name="KSO_WM_UNIT_USESOURCEFORMAT_APPLY" val="0"/>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832_2*m_h_i*1_1_2"/>
  <p:tag name="KSO_WM_TEMPLATE_CATEGORY" val="diagram"/>
  <p:tag name="KSO_WM_TEMPLATE_INDEX" val="20205832"/>
  <p:tag name="KSO_WM_UNIT_LAYERLEVEL" val="1_1_1"/>
  <p:tag name="KSO_WM_TAG_VERSION" val="1.0"/>
  <p:tag name="KSO_WM_BEAUTIFY_FLAG" val=""/>
  <p:tag name="KSO_WM_UNIT_FILL_FORE_SCHEMECOLOR_INDEX" val="5"/>
  <p:tag name="KSO_WM_UNIT_FILL_TYPE" val="1"/>
  <p:tag name="KSO_WM_UNIT_SHADOW_SCHEMECOLOR_INDEX" val="13"/>
  <p:tag name="KSO_WM_UNIT_TEXT_FILL_FORE_SCHEMECOLOR_INDEX" val="2"/>
  <p:tag name="KSO_WM_UNIT_TEXT_FILL_TYPE" val="1"/>
  <p:tag name="KSO_WM_UNIT_USESOURCEFORMAT_APPLY" val="0"/>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3"/>
  <p:tag name="KSO_WM_UNIT_ID" val="diagram20205832_2*m_h_i*1_1_3"/>
  <p:tag name="KSO_WM_TEMPLATE_CATEGORY" val="diagram"/>
  <p:tag name="KSO_WM_TEMPLATE_INDEX" val="20205832"/>
  <p:tag name="KSO_WM_UNIT_LAYERLEVEL" val="1_1_1"/>
  <p:tag name="KSO_WM_TAG_VERSION" val="1.0"/>
  <p:tag name="KSO_WM_BEAUTIFY_FLAG" val=""/>
  <p:tag name="KSO_WM_UNIT_TEXT_FILL_FORE_SCHEMECOLOR_INDEX" val="14"/>
  <p:tag name="KSO_WM_UNIT_TEXT_FILL_TYPE" val="1"/>
  <p:tag name="KSO_WM_UNIT_USESOURCEFORMAT_APPLY" val="0"/>
</p:tagLst>
</file>

<file path=ppt/tags/tag151.xml><?xml version="1.0" encoding="utf-8"?>
<p:tagLst xmlns:p="http://schemas.openxmlformats.org/presentationml/2006/main">
  <p:tag name="KSO_WM_SLIDE_ITEM_CNT" val="3"/>
</p:tagLst>
</file>

<file path=ppt/tags/tag152.xml><?xml version="1.0" encoding="utf-8"?>
<p:tagLst xmlns:p="http://schemas.openxmlformats.org/presentationml/2006/main">
  <p:tag name="KSO_WM_UNIT_TEXTBOXSTYLE_SHAPETYPE" val="0"/>
  <p:tag name="KSO_WM_UNIT_HIGHLIGHT" val="0"/>
  <p:tag name="KSO_WM_UNIT_COMPATIBLE" val="0"/>
  <p:tag name="KSO_WM_UNIT_DIAGRAM_ISNUMVISUAL" val="0"/>
  <p:tag name="KSO_WM_UNIT_DIAGRAM_ISREFERUNIT" val="0"/>
  <p:tag name="KSO_WM_UNIT_ID" val="mixed20202316_1*f*1"/>
  <p:tag name="KSO_WM_TEMPLATE_CATEGORY" val="mixed"/>
  <p:tag name="KSO_WM_TEMPLATE_INDEX" val="20202316"/>
  <p:tag name="KSO_WM_UNIT_LAYERLEVEL" val="1"/>
  <p:tag name="KSO_WM_TAG_VERSION" val="1.0"/>
  <p:tag name="KSO_WM_BEAUTIFY_FLAG" val="#wm#"/>
  <p:tag name="KSO_WM_UNIT_TEXTBOXSTYLE_TEMPLATETYPE" val="8"/>
  <p:tag name="KSO_WM_UNIT_PRESET_TEXT" val="我们能实现，图文排版，让我们能实现，图文排版，让图图片&#13;您的正文已经经简明扼要，字字珠玑。&#13;您的正文已经经简明扼要，字字珠玑。&#13;您的正文已经经简明扼要，字字珠玑。&#13;您的正文已经经简明扼要，字字珠玑。&#13;我们能实现，图文排版，让我们能实现，图文排版，让图图片"/>
  <p:tag name="KSO_WM_UNIT_NOCLEAR" val="1"/>
  <p:tag name="KSO_WM_UNIT_VALUE" val="252"/>
  <p:tag name="KSO_WM_UNIT_TYPE" val="f"/>
  <p:tag name="KSO_WM_UNIT_INDEX" val="1"/>
  <p:tag name="KSO_WM_UNIT_TEXTBOXSTYLE_GUID" val="{684cbe06-d502-49fb-a517-a09ca841f30e}"/>
  <p:tag name="KSO_WM_UNIT_TEXTBOXSTYLE_TEMPLATEID" val="3139430"/>
  <p:tag name="KSO_WM_UNIT_TEXTBOXSTYLE_TYPE" val="8"/>
</p:tagLst>
</file>

<file path=ppt/tags/tag153.xml><?xml version="1.0" encoding="utf-8"?>
<p:tagLst xmlns:p="http://schemas.openxmlformats.org/presentationml/2006/main">
  <p:tag name="PA" val="v5.2.7"/>
  <p:tag name="PAMAINTYPE" val="4"/>
  <p:tag name="PATYPE" val="159"/>
  <p:tag name="PASUBTYPE" val="162"/>
  <p:tag name="RESOURCELIBID_SHAPE" val="522949"/>
  <p:tag name="RESOURCELIB_SHAPETYPE" val="4"/>
  <p:tag name="KSO_WM_UNIT_TEXTBOXSTYLE_SHAPETYPE" val="1"/>
  <p:tag name="KSO_WM_UNIT_TEXTBOXSTYLE_DECORATEINDEX" val="1"/>
  <p:tag name="KSO_WM_UNIT_TEXTBOXSTYLE_GUID" val="{684cbe06-d502-49fb-a517-a09ca841f30e}"/>
  <p:tag name="KSO_WM_UNIT_TEXTBOXSTYLE_TEMPLATEID" val="3139747"/>
</p:tagLst>
</file>

<file path=ppt/tags/tag154.xml><?xml version="1.0" encoding="utf-8"?>
<p:tagLst xmlns:p="http://schemas.openxmlformats.org/presentationml/2006/main">
  <p:tag name="PA" val="v5.2.7"/>
</p:tagLst>
</file>

<file path=ppt/tags/tag155.xml><?xml version="1.0" encoding="utf-8"?>
<p:tagLst xmlns:p="http://schemas.openxmlformats.org/presentationml/2006/main">
  <p:tag name="PA" val="v5.2.7"/>
</p:tagLst>
</file>

<file path=ppt/tags/tag156.xml><?xml version="1.0" encoding="utf-8"?>
<p:tagLst xmlns:p="http://schemas.openxmlformats.org/presentationml/2006/main">
  <p:tag name="PA" val="v5.2.7"/>
</p:tagLst>
</file>

<file path=ppt/tags/tag157.xml><?xml version="1.0" encoding="utf-8"?>
<p:tagLst xmlns:p="http://schemas.openxmlformats.org/presentationml/2006/main">
  <p:tag name="PA" val="v5.2.7"/>
  <p:tag name="PAMAINTYPE" val="4"/>
  <p:tag name="PATYPE" val="159"/>
  <p:tag name="PASUBTYPE" val="162"/>
  <p:tag name="RESOURCELIBID_SHAPE" val="523875"/>
  <p:tag name="RESOURCELIB_SHAPETYPE" val="4"/>
  <p:tag name="KSO_WM_UNIT_TEXTBOXSTYLE_SHAPETYPE" val="1"/>
  <p:tag name="KSO_WM_UNIT_TEXTBOXSTYLE_DECORATEINDEX" val="2"/>
  <p:tag name="KSO_WM_UNIT_TEXTBOXSTYLE_GUID" val="{684cbe06-d502-49fb-a517-a09ca841f30e}"/>
  <p:tag name="KSO_WM_UNIT_TEXTBOXSTYLE_TEMPLATEID" val="3140340"/>
</p:tagLst>
</file>

<file path=ppt/tags/tag158.xml><?xml version="1.0" encoding="utf-8"?>
<p:tagLst xmlns:p="http://schemas.openxmlformats.org/presentationml/2006/main">
  <p:tag name="PA" val="v5.2.7"/>
</p:tagLst>
</file>

<file path=ppt/tags/tag159.xml><?xml version="1.0" encoding="utf-8"?>
<p:tagLst xmlns:p="http://schemas.openxmlformats.org/presentationml/2006/main">
  <p:tag name="PA" val="v5.2.7"/>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UNIT_TEXTBOXSTYLE_SHAPETYPE" val="1"/>
  <p:tag name="KSO_WM_UNIT_TEXTBOXSTYLE_DECORATEINDEX" val="3"/>
  <p:tag name="KSO_WM_UNIT_TEXTBOXSTYLE_GUID" val="{684cbe06-d502-49fb-a517-a09ca841f30e}"/>
  <p:tag name="KSO_WM_UNIT_TEXTBOXSTYLE_TEMPLATEID" val="3103176"/>
</p:tagLst>
</file>

<file path=ppt/tags/tag161.xml><?xml version="1.0" encoding="utf-8"?>
<p:tagLst xmlns:p="http://schemas.openxmlformats.org/presentationml/2006/main">
  <p:tag name="KSO_WM_SLIDE_ITEM_CNT" val="3"/>
</p:tagLst>
</file>

<file path=ppt/tags/tag162.xml><?xml version="1.0" encoding="utf-8"?>
<p:tagLst xmlns:p="http://schemas.openxmlformats.org/presentationml/2006/main">
  <p:tag name="KSO_WM_UNIT_TEXTBOXSTYLE_SHAPETYPE" val="0"/>
  <p:tag name="KSO_WM_UNIT_HIGHLIGHT" val="0"/>
  <p:tag name="KSO_WM_UNIT_COMPATIBLE" val="0"/>
  <p:tag name="KSO_WM_UNIT_DIAGRAM_ISNUMVISUAL" val="0"/>
  <p:tag name="KSO_WM_UNIT_DIAGRAM_ISREFERUNIT" val="0"/>
  <p:tag name="KSO_WM_UNIT_ID" val="mixed20202316_1*f*1"/>
  <p:tag name="KSO_WM_TEMPLATE_CATEGORY" val="mixed"/>
  <p:tag name="KSO_WM_TEMPLATE_INDEX" val="20202316"/>
  <p:tag name="KSO_WM_UNIT_LAYERLEVEL" val="1"/>
  <p:tag name="KSO_WM_TAG_VERSION" val="1.0"/>
  <p:tag name="KSO_WM_BEAUTIFY_FLAG" val="#wm#"/>
  <p:tag name="KSO_WM_UNIT_TEXTBOXSTYLE_TEMPLATETYPE" val="8"/>
  <p:tag name="KSO_WM_UNIT_PRESET_TEXT" val="我们能实现，图文排版，让我们能实现，图文排版，让图图片&#13;您的正文已经经简明扼要，字字珠玑。&#13;您的正文已经经简明扼要，字字珠玑。&#13;您的正文已经经简明扼要，字字珠玑。&#13;您的正文已经经简明扼要，字字珠玑。&#13;我们能实现，图文排版，让我们能实现，图文排版，让图图片"/>
  <p:tag name="KSO_WM_UNIT_NOCLEAR" val="1"/>
  <p:tag name="KSO_WM_UNIT_VALUE" val="252"/>
  <p:tag name="KSO_WM_UNIT_TYPE" val="f"/>
  <p:tag name="KSO_WM_UNIT_INDEX" val="1"/>
  <p:tag name="KSO_WM_UNIT_TEXTBOXSTYLE_GUID" val="{45e497f4-bb17-4c7b-bb4f-c69f8724f352}"/>
  <p:tag name="KSO_WM_UNIT_TEXTBOXSTYLE_TEMPLATEID" val="3139430"/>
  <p:tag name="KSO_WM_UNIT_TEXTBOXSTYLE_TYPE" val="8"/>
</p:tagLst>
</file>

<file path=ppt/tags/tag163.xml><?xml version="1.0" encoding="utf-8"?>
<p:tagLst xmlns:p="http://schemas.openxmlformats.org/presentationml/2006/main">
  <p:tag name="KSO_WM_SLIDE_ITEM_CNT" val="3"/>
</p:tagLst>
</file>

<file path=ppt/tags/tag164.xml><?xml version="1.0" encoding="utf-8"?>
<p:tagLst xmlns:p="http://schemas.openxmlformats.org/presentationml/2006/main">
  <p:tag name="commondata" val="eyJoZGlkIjoiNDBkOWZhYjk5MDMwNTA3MWZkNzhlMjIzMDU3NTQ3YWEifQ=="/>
  <p:tag name="resource_record_key" val="{&quot;29&quot;:[20426248]}"/>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TABLE_ENDDRAG_ORIGIN_RECT" val="930*133"/>
  <p:tag name="TABLE_ENDDRAG_RECT" val="-5*180*930*133"/>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 name="TABLE_ENDDRAG_ORIGIN_RECT" val="248*122"/>
  <p:tag name="TABLE_ENDDRAG_RECT" val="41*103*248*122"/>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7C509D"/>
      </a:accent1>
      <a:accent2>
        <a:srgbClr val="CE92BF"/>
      </a:accent2>
      <a:accent3>
        <a:srgbClr val="E5CBE1"/>
      </a:accent3>
      <a:accent4>
        <a:srgbClr val="B0A7D1"/>
      </a:accent4>
      <a:accent5>
        <a:srgbClr val="9B72B0"/>
      </a:accent5>
      <a:accent6>
        <a:srgbClr val="6456A3"/>
      </a:accent6>
      <a:hlink>
        <a:srgbClr val="B28600"/>
      </a:hlink>
      <a:folHlink>
        <a:srgbClr val="48A1FA"/>
      </a:folHlink>
    </a:clrScheme>
    <a:fontScheme name="苹方01">
      <a:majorFont>
        <a:latin typeface="宋体-简"/>
        <a:ea typeface="宋体-简"/>
        <a:cs typeface=""/>
      </a:majorFont>
      <a:minorFont>
        <a:latin typeface="Arial Regular"/>
        <a:ea typeface="宋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简"/>
        <a:ea typeface=""/>
        <a:cs typeface=""/>
        <a:font script="Jpan" typeface="游ゴシック"/>
        <a:font script="Hang" typeface="맑은 고딕"/>
        <a:font script="Hans" typeface="宋体-简"/>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ゴシック"/>
        <a:font script="Hang" typeface="맑은 고딕"/>
        <a:font script="Hans" typeface="宋体-简"/>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11452</Words>
  <Application>WPS 演示</Application>
  <PresentationFormat>宽屏</PresentationFormat>
  <Paragraphs>1820</Paragraphs>
  <Slides>44</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44</vt:i4>
      </vt:variant>
    </vt:vector>
  </HeadingPairs>
  <TitlesOfParts>
    <vt:vector size="64" baseType="lpstr">
      <vt:lpstr>Arial</vt:lpstr>
      <vt:lpstr>宋体</vt:lpstr>
      <vt:lpstr>Wingdings</vt:lpstr>
      <vt:lpstr>宋体-简</vt:lpstr>
      <vt:lpstr>Times New Roman</vt:lpstr>
      <vt:lpstr>微软雅黑</vt:lpstr>
      <vt:lpstr>PingFang SC Semibold</vt:lpstr>
      <vt:lpstr>PingFang SC Light</vt:lpstr>
      <vt:lpstr>华文中宋</vt:lpstr>
      <vt:lpstr>Wingdings</vt:lpstr>
      <vt:lpstr>Calibri</vt:lpstr>
      <vt:lpstr>华文仿宋</vt:lpstr>
      <vt:lpstr>Arial Unicode MS</vt:lpstr>
      <vt:lpstr>Arial Regular</vt:lpstr>
      <vt:lpstr>新宋体</vt:lpstr>
      <vt:lpstr>仿宋</vt:lpstr>
      <vt:lpstr>Times New Roman</vt:lpstr>
      <vt:lpstr>等线</vt:lpstr>
      <vt:lpstr>BatangChe</vt:lpstr>
      <vt:lpstr>Office 主题​​</vt:lpstr>
      <vt:lpstr>山西省农田土壤有机碳演变特征及趋势预测</vt:lpstr>
      <vt:lpstr>PowerPoint 演示文稿</vt:lpstr>
      <vt:lpstr>PowerPoint 演示文稿</vt:lpstr>
      <vt:lpstr>研究背景</vt:lpstr>
      <vt:lpstr>研究背景</vt:lpstr>
      <vt:lpstr>PowerPoint 演示文稿</vt:lpstr>
      <vt:lpstr>研究现状 - 时空分布、影响因素</vt:lpstr>
      <vt:lpstr>研究现状 - 对未来时空的土壤有机质含量预测</vt:lpstr>
      <vt:lpstr>现有研究不足之处</vt:lpstr>
      <vt:lpstr>PowerPoint 演示文稿</vt:lpstr>
      <vt:lpstr>PowerPoint 演示文稿</vt:lpstr>
      <vt:lpstr>研究目的：帮助山西省耕地发挥碳汇作用 助力达成双碳目标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支持向量机回归</vt:lpstr>
      <vt:lpstr>随机森林</vt:lpstr>
      <vt:lpstr>XGBoost和LightGBM</vt:lpstr>
      <vt:lpstr>模型效果比较</vt:lpstr>
      <vt:lpstr>设定未来场景预测</vt:lpstr>
      <vt:lpstr>设定未来场景预测</vt:lpstr>
      <vt:lpstr>设定未来场景预测</vt:lpstr>
      <vt:lpstr>PowerPoint 演示文稿</vt:lpstr>
      <vt:lpstr>结论</vt:lpstr>
      <vt:lpstr>不足与展望</vt:lpstr>
      <vt:lpstr>致谢</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CAT H</dc:creator>
  <cp:lastModifiedBy>2020012981</cp:lastModifiedBy>
  <cp:revision>622</cp:revision>
  <dcterms:created xsi:type="dcterms:W3CDTF">2023-04-22T04:44:00Z</dcterms:created>
  <dcterms:modified xsi:type="dcterms:W3CDTF">2024-06-11T00:54:25Z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4F2DC7B8EC4F44858325FD6AE3D2C964_13</vt:lpwstr>
  </property>
  <property fmtid="{D5CDD505-2E9C-101B-9397-08002B2CF9AE}" pid="3" name="KSOProductBuildVer">
    <vt:lpwstr>2052-12.1.0.15712</vt:lpwstr>
  </property>
</Properties>
</file>